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artel" charset="1" panose="00000500000000000000"/>
      <p:regular r:id="rId10"/>
    </p:embeddedFont>
    <p:embeddedFont>
      <p:font typeface="Martel Bold" charset="1" panose="00000800000000000000"/>
      <p:regular r:id="rId11"/>
    </p:embeddedFont>
    <p:embeddedFont>
      <p:font typeface="Martel Semi-Bold" charset="1" panose="00000700000000000000"/>
      <p:regular r:id="rId12"/>
    </p:embeddedFont>
    <p:embeddedFont>
      <p:font typeface="Martel Ultra-Bold" charset="1" panose="00000900000000000000"/>
      <p:regular r:id="rId13"/>
    </p:embeddedFont>
    <p:embeddedFont>
      <p:font typeface="Martel Heavy" charset="1" panose="00000A00000000000000"/>
      <p:regular r:id="rId14"/>
    </p:embeddedFont>
    <p:embeddedFont>
      <p:font typeface="Assistant" charset="1" panose="00000500000000000000"/>
      <p:regular r:id="rId15"/>
    </p:embeddedFont>
    <p:embeddedFont>
      <p:font typeface="Assistant Bold" charset="1" panose="00000800000000000000"/>
      <p:regular r:id="rId16"/>
    </p:embeddedFont>
    <p:embeddedFont>
      <p:font typeface="Assistant Extra-Light" charset="1" panose="00000300000000000000"/>
      <p:regular r:id="rId17"/>
    </p:embeddedFont>
    <p:embeddedFont>
      <p:font typeface="Assistant Light" charset="1" panose="00000400000000000000"/>
      <p:regular r:id="rId18"/>
    </p:embeddedFont>
    <p:embeddedFont>
      <p:font typeface="Assistant Semi-Bold" charset="1" panose="00000700000000000000"/>
      <p:regular r:id="rId19"/>
    </p:embeddedFont>
    <p:embeddedFont>
      <p:font typeface="Assistant Ultra-Bold" charset="1" panose="000009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slides/slide1.xml" Type="http://schemas.openxmlformats.org/officeDocument/2006/relationships/slide"/><Relationship Id="rId22" Target="slides/slide2.xml" Type="http://schemas.openxmlformats.org/officeDocument/2006/relationships/slide"/><Relationship Id="rId23" Target="slides/slide3.xml" Type="http://schemas.openxmlformats.org/officeDocument/2006/relationships/slide"/><Relationship Id="rId24" Target="slides/slide4.xml" Type="http://schemas.openxmlformats.org/officeDocument/2006/relationships/slide"/><Relationship Id="rId25" Target="slides/slide5.xml" Type="http://schemas.openxmlformats.org/officeDocument/2006/relationships/slide"/><Relationship Id="rId26" Target="slides/slide6.xml" Type="http://schemas.openxmlformats.org/officeDocument/2006/relationships/slide"/><Relationship Id="rId27" Target="slides/slide7.xml" Type="http://schemas.openxmlformats.org/officeDocument/2006/relationships/slide"/><Relationship Id="rId28" Target="slides/slide8.xml" Type="http://schemas.openxmlformats.org/officeDocument/2006/relationships/slide"/><Relationship Id="rId29" Target="slides/slide9.xml" Type="http://schemas.openxmlformats.org/officeDocument/2006/relationships/slide"/><Relationship Id="rId3" Target="viewProps.xml" Type="http://schemas.openxmlformats.org/officeDocument/2006/relationships/viewProps"/><Relationship Id="rId30" Target="slides/slide10.xml" Type="http://schemas.openxmlformats.org/officeDocument/2006/relationships/slide"/><Relationship Id="rId31" Target="slides/slide11.xml" Type="http://schemas.openxmlformats.org/officeDocument/2006/relationships/slide"/><Relationship Id="rId32" Target="slides/slide1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F4EF"/>
        </a:solidFill>
      </p:bgPr>
    </p:bg>
    <p:spTree>
      <p:nvGrpSpPr>
        <p:cNvPr id="1" name=""/>
        <p:cNvGrpSpPr/>
        <p:nvPr/>
      </p:nvGrpSpPr>
      <p:grpSpPr>
        <a:xfrm>
          <a:off x="0" y="0"/>
          <a:ext cx="0" cy="0"/>
          <a:chOff x="0" y="0"/>
          <a:chExt cx="0" cy="0"/>
        </a:xfrm>
      </p:grpSpPr>
      <p:grpSp>
        <p:nvGrpSpPr>
          <p:cNvPr name="Group 2" id="2"/>
          <p:cNvGrpSpPr/>
          <p:nvPr/>
        </p:nvGrpSpPr>
        <p:grpSpPr>
          <a:xfrm rot="854617">
            <a:off x="7778405" y="-1527589"/>
            <a:ext cx="9315351" cy="13691357"/>
            <a:chOff x="0" y="0"/>
            <a:chExt cx="2453426" cy="3605954"/>
          </a:xfrm>
        </p:grpSpPr>
        <p:sp>
          <p:nvSpPr>
            <p:cNvPr name="Freeform 3" id="3"/>
            <p:cNvSpPr/>
            <p:nvPr/>
          </p:nvSpPr>
          <p:spPr>
            <a:xfrm flipH="false" flipV="false" rot="0">
              <a:off x="0" y="0"/>
              <a:ext cx="2453426" cy="3605954"/>
            </a:xfrm>
            <a:custGeom>
              <a:avLst/>
              <a:gdLst/>
              <a:ahLst/>
              <a:cxnLst/>
              <a:rect r="r" b="b" t="t" l="l"/>
              <a:pathLst>
                <a:path h="3605954" w="2453426">
                  <a:moveTo>
                    <a:pt x="0" y="0"/>
                  </a:moveTo>
                  <a:lnTo>
                    <a:pt x="2453426" y="0"/>
                  </a:lnTo>
                  <a:lnTo>
                    <a:pt x="2453426" y="3605954"/>
                  </a:lnTo>
                  <a:lnTo>
                    <a:pt x="0" y="3605954"/>
                  </a:lnTo>
                  <a:close/>
                </a:path>
              </a:pathLst>
            </a:custGeom>
            <a:solidFill>
              <a:srgbClr val="FFFFFF"/>
            </a:solidFill>
          </p:spPr>
        </p:sp>
        <p:sp>
          <p:nvSpPr>
            <p:cNvPr name="TextBox 4" id="4"/>
            <p:cNvSpPr txBox="true"/>
            <p:nvPr/>
          </p:nvSpPr>
          <p:spPr>
            <a:xfrm>
              <a:off x="0" y="-28575"/>
              <a:ext cx="812800" cy="841375"/>
            </a:xfrm>
            <a:prstGeom prst="rect">
              <a:avLst/>
            </a:prstGeom>
          </p:spPr>
          <p:txBody>
            <a:bodyPr anchor="ctr" rtlCol="false" tIns="50800" lIns="50800" bIns="50800" rIns="50800"/>
            <a:lstStyle/>
            <a:p>
              <a:pPr algn="ctr">
                <a:lnSpc>
                  <a:spcPts val="2520"/>
                </a:lnSpc>
                <a:spcBef>
                  <a:spcPct val="0"/>
                </a:spcBef>
              </a:pPr>
            </a:p>
          </p:txBody>
        </p:sp>
      </p:grpSp>
      <p:sp>
        <p:nvSpPr>
          <p:cNvPr name="Freeform 5" id="5"/>
          <p:cNvSpPr/>
          <p:nvPr/>
        </p:nvSpPr>
        <p:spPr>
          <a:xfrm flipH="false" flipV="false" rot="0">
            <a:off x="17637160" y="5181600"/>
            <a:ext cx="272980" cy="272980"/>
          </a:xfrm>
          <a:custGeom>
            <a:avLst/>
            <a:gdLst/>
            <a:ahLst/>
            <a:cxnLst/>
            <a:rect r="r" b="b" t="t" l="l"/>
            <a:pathLst>
              <a:path h="272980" w="272980">
                <a:moveTo>
                  <a:pt x="0" y="0"/>
                </a:moveTo>
                <a:lnTo>
                  <a:pt x="272980" y="0"/>
                </a:lnTo>
                <a:lnTo>
                  <a:pt x="272980" y="272980"/>
                </a:lnTo>
                <a:lnTo>
                  <a:pt x="0" y="272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0" y="2766721"/>
            <a:ext cx="8125078" cy="4801183"/>
          </a:xfrm>
          <a:custGeom>
            <a:avLst/>
            <a:gdLst/>
            <a:ahLst/>
            <a:cxnLst/>
            <a:rect r="r" b="b" t="t" l="l"/>
            <a:pathLst>
              <a:path h="4801183" w="8125078">
                <a:moveTo>
                  <a:pt x="0" y="0"/>
                </a:moveTo>
                <a:lnTo>
                  <a:pt x="8125078" y="0"/>
                </a:lnTo>
                <a:lnTo>
                  <a:pt x="8125078" y="4801183"/>
                </a:lnTo>
                <a:lnTo>
                  <a:pt x="0" y="4801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7" id="7"/>
          <p:cNvSpPr/>
          <p:nvPr/>
        </p:nvSpPr>
        <p:spPr>
          <a:xfrm>
            <a:off x="19" y="7563141"/>
            <a:ext cx="8125059" cy="4762"/>
          </a:xfrm>
          <a:prstGeom prst="line">
            <a:avLst/>
          </a:prstGeom>
          <a:ln cap="flat" w="38100">
            <a:solidFill>
              <a:srgbClr val="243E4D"/>
            </a:solidFill>
            <a:prstDash val="solid"/>
            <a:headEnd type="none" len="sm" w="sm"/>
            <a:tailEnd type="none" len="sm" w="sm"/>
          </a:ln>
        </p:spPr>
      </p:sp>
      <p:sp>
        <p:nvSpPr>
          <p:cNvPr name="Freeform 8" id="8"/>
          <p:cNvSpPr/>
          <p:nvPr/>
        </p:nvSpPr>
        <p:spPr>
          <a:xfrm flipH="false" flipV="false" rot="0">
            <a:off x="8778088" y="6190973"/>
            <a:ext cx="8116436" cy="2764713"/>
          </a:xfrm>
          <a:custGeom>
            <a:avLst/>
            <a:gdLst/>
            <a:ahLst/>
            <a:cxnLst/>
            <a:rect r="r" b="b" t="t" l="l"/>
            <a:pathLst>
              <a:path h="2764713" w="8116436">
                <a:moveTo>
                  <a:pt x="0" y="0"/>
                </a:moveTo>
                <a:lnTo>
                  <a:pt x="8116436" y="0"/>
                </a:lnTo>
                <a:lnTo>
                  <a:pt x="8116436" y="2764713"/>
                </a:lnTo>
                <a:lnTo>
                  <a:pt x="0" y="2764713"/>
                </a:lnTo>
                <a:lnTo>
                  <a:pt x="0" y="0"/>
                </a:lnTo>
                <a:close/>
              </a:path>
            </a:pathLst>
          </a:custGeom>
          <a:blipFill>
            <a:blip r:embed="rId6"/>
            <a:stretch>
              <a:fillRect l="0" t="-59313" r="0" b="-48140"/>
            </a:stretch>
          </a:blipFill>
        </p:spPr>
      </p:sp>
      <p:sp>
        <p:nvSpPr>
          <p:cNvPr name="TextBox 9" id="9"/>
          <p:cNvSpPr txBox="true"/>
          <p:nvPr/>
        </p:nvSpPr>
        <p:spPr>
          <a:xfrm rot="0">
            <a:off x="9344430" y="2482427"/>
            <a:ext cx="7550094" cy="1922550"/>
          </a:xfrm>
          <a:prstGeom prst="rect">
            <a:avLst/>
          </a:prstGeom>
        </p:spPr>
        <p:txBody>
          <a:bodyPr anchor="t" rtlCol="false" tIns="0" lIns="0" bIns="0" rIns="0">
            <a:spAutoFit/>
          </a:bodyPr>
          <a:lstStyle/>
          <a:p>
            <a:pPr>
              <a:lnSpc>
                <a:spcPts val="7694"/>
              </a:lnSpc>
            </a:pPr>
            <a:r>
              <a:rPr lang="en-US" sz="5964">
                <a:solidFill>
                  <a:srgbClr val="2D3091"/>
                </a:solidFill>
                <a:latin typeface="Martel Heavy"/>
              </a:rPr>
              <a:t>Budget Highlights 2080-81(2023-24)</a:t>
            </a:r>
          </a:p>
        </p:txBody>
      </p:sp>
      <p:sp>
        <p:nvSpPr>
          <p:cNvPr name="TextBox 10" id="10"/>
          <p:cNvSpPr txBox="true"/>
          <p:nvPr/>
        </p:nvSpPr>
        <p:spPr>
          <a:xfrm rot="0">
            <a:off x="11874084" y="9248775"/>
            <a:ext cx="2490788" cy="337157"/>
          </a:xfrm>
          <a:prstGeom prst="rect">
            <a:avLst/>
          </a:prstGeom>
        </p:spPr>
        <p:txBody>
          <a:bodyPr anchor="t" rtlCol="false" tIns="0" lIns="0" bIns="0" rIns="0">
            <a:spAutoFit/>
          </a:bodyPr>
          <a:lstStyle/>
          <a:p>
            <a:pPr algn="ctr">
              <a:lnSpc>
                <a:spcPts val="2798"/>
              </a:lnSpc>
              <a:spcBef>
                <a:spcPct val="0"/>
              </a:spcBef>
            </a:pPr>
            <a:r>
              <a:rPr lang="en-US" sz="2169">
                <a:solidFill>
                  <a:srgbClr val="2D3091"/>
                </a:solidFill>
                <a:latin typeface="Martel Heavy"/>
              </a:rPr>
              <a:t>www.isrd.org.np</a:t>
            </a:r>
          </a:p>
        </p:txBody>
      </p:sp>
      <p:sp>
        <p:nvSpPr>
          <p:cNvPr name="TextBox 11" id="11"/>
          <p:cNvSpPr txBox="true"/>
          <p:nvPr/>
        </p:nvSpPr>
        <p:spPr>
          <a:xfrm rot="0">
            <a:off x="9144000" y="6604551"/>
            <a:ext cx="7550094" cy="435125"/>
          </a:xfrm>
          <a:prstGeom prst="rect">
            <a:avLst/>
          </a:prstGeom>
        </p:spPr>
        <p:txBody>
          <a:bodyPr anchor="t" rtlCol="false" tIns="0" lIns="0" bIns="0" rIns="0">
            <a:spAutoFit/>
          </a:bodyPr>
          <a:lstStyle/>
          <a:p>
            <a:pPr>
              <a:lnSpc>
                <a:spcPts val="3566"/>
              </a:lnSpc>
            </a:pPr>
            <a:r>
              <a:rPr lang="en-US" sz="2764">
                <a:solidFill>
                  <a:srgbClr val="2D3091"/>
                </a:solidFill>
                <a:latin typeface="Martel Heavy"/>
              </a:rPr>
              <a:t>Compiled By:</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6F4EF"/>
        </a:solidFill>
      </p:bgPr>
    </p:bg>
    <p:spTree>
      <p:nvGrpSpPr>
        <p:cNvPr id="1" name=""/>
        <p:cNvGrpSpPr/>
        <p:nvPr/>
      </p:nvGrpSpPr>
      <p:grpSpPr>
        <a:xfrm>
          <a:off x="0" y="0"/>
          <a:ext cx="0" cy="0"/>
          <a:chOff x="0" y="0"/>
          <a:chExt cx="0" cy="0"/>
        </a:xfrm>
      </p:grpSpPr>
      <p:sp>
        <p:nvSpPr>
          <p:cNvPr name="TextBox 2" id="2"/>
          <p:cNvSpPr txBox="true"/>
          <p:nvPr/>
        </p:nvSpPr>
        <p:spPr>
          <a:xfrm rot="0">
            <a:off x="329966" y="389381"/>
            <a:ext cx="16929334" cy="5788911"/>
          </a:xfrm>
          <a:prstGeom prst="rect">
            <a:avLst/>
          </a:prstGeom>
        </p:spPr>
        <p:txBody>
          <a:bodyPr anchor="t" rtlCol="false" tIns="0" lIns="0" bIns="0" rIns="0">
            <a:spAutoFit/>
          </a:bodyPr>
          <a:lstStyle/>
          <a:p>
            <a:pPr algn="ctr">
              <a:lnSpc>
                <a:spcPts val="3741"/>
              </a:lnSpc>
              <a:spcBef>
                <a:spcPct val="0"/>
              </a:spcBef>
            </a:pPr>
            <a:r>
              <a:rPr lang="en-US" sz="2900">
                <a:solidFill>
                  <a:srgbClr val="2D3091"/>
                </a:solidFill>
                <a:latin typeface="Martel Bold"/>
              </a:rPr>
              <a:t>Water Supply and Sanitation</a:t>
            </a:r>
          </a:p>
          <a:p>
            <a:pPr algn="ctr">
              <a:lnSpc>
                <a:spcPts val="3225"/>
              </a:lnSpc>
              <a:spcBef>
                <a:spcPct val="0"/>
              </a:spcBef>
            </a:pPr>
          </a:p>
          <a:p>
            <a:pPr algn="just" marL="539814" indent="-269907" lvl="1">
              <a:lnSpc>
                <a:spcPts val="3225"/>
              </a:lnSpc>
              <a:buFont typeface="Arial"/>
              <a:buChar char="•"/>
            </a:pPr>
            <a:r>
              <a:rPr lang="en-US" sz="2500">
                <a:solidFill>
                  <a:srgbClr val="000000"/>
                </a:solidFill>
                <a:latin typeface="Martel Heavy"/>
              </a:rPr>
              <a:t>Drinking water supply projects and programs will be implemented to achieve the goal of "One House, One Tap”.</a:t>
            </a:r>
          </a:p>
          <a:p>
            <a:pPr algn="just">
              <a:lnSpc>
                <a:spcPts val="3225"/>
              </a:lnSpc>
            </a:pPr>
          </a:p>
          <a:p>
            <a:pPr algn="just" marL="539814" indent="-269907" lvl="1">
              <a:lnSpc>
                <a:spcPts val="3225"/>
              </a:lnSpc>
              <a:buFont typeface="Arial"/>
              <a:buChar char="•"/>
            </a:pPr>
            <a:r>
              <a:rPr lang="en-US" sz="2500">
                <a:solidFill>
                  <a:srgbClr val="000000"/>
                </a:solidFill>
                <a:latin typeface="Martel Heavy"/>
              </a:rPr>
              <a:t>The water and sanitation program will be implemented to benefit 98 percent of the population with basic water supply, 30 percent with high and medium water supply, and 4.5 percent with a sewerage system and treatment facility by the upcoming fiscal year.</a:t>
            </a:r>
          </a:p>
          <a:p>
            <a:pPr algn="just">
              <a:lnSpc>
                <a:spcPts val="3225"/>
              </a:lnSpc>
            </a:pPr>
          </a:p>
          <a:p>
            <a:pPr algn="just" marL="539814" indent="-269907" lvl="1">
              <a:lnSpc>
                <a:spcPts val="3225"/>
              </a:lnSpc>
              <a:buFont typeface="Arial"/>
              <a:buChar char="•"/>
            </a:pPr>
            <a:r>
              <a:rPr lang="en-US" sz="2500">
                <a:solidFill>
                  <a:srgbClr val="000000"/>
                </a:solidFill>
                <a:latin typeface="Martel Heavy"/>
              </a:rPr>
              <a:t>Water will be distributed through a new distribution system within the Ring Road of Kathmandu Valley.</a:t>
            </a:r>
          </a:p>
          <a:p>
            <a:pPr algn="just">
              <a:lnSpc>
                <a:spcPts val="3225"/>
              </a:lnSpc>
            </a:pPr>
          </a:p>
          <a:p>
            <a:pPr algn="just" marL="539814" indent="-269907" lvl="1">
              <a:lnSpc>
                <a:spcPts val="3225"/>
              </a:lnSpc>
              <a:buFont typeface="Arial"/>
              <a:buChar char="•"/>
            </a:pPr>
            <a:r>
              <a:rPr lang="en-US" sz="2500">
                <a:solidFill>
                  <a:srgbClr val="000000"/>
                </a:solidFill>
                <a:latin typeface="Martel Heavy"/>
              </a:rPr>
              <a:t>A sustainable water supply system will be ensured by conserving sources of groundwater and surface water.</a:t>
            </a:r>
          </a:p>
        </p:txBody>
      </p:sp>
      <p:sp>
        <p:nvSpPr>
          <p:cNvPr name="TextBox 3" id="3"/>
          <p:cNvSpPr txBox="true"/>
          <p:nvPr/>
        </p:nvSpPr>
        <p:spPr>
          <a:xfrm rot="0">
            <a:off x="329966" y="6431359"/>
            <a:ext cx="16929334" cy="3656087"/>
          </a:xfrm>
          <a:prstGeom prst="rect">
            <a:avLst/>
          </a:prstGeom>
        </p:spPr>
        <p:txBody>
          <a:bodyPr anchor="t" rtlCol="false" tIns="0" lIns="0" bIns="0" rIns="0">
            <a:spAutoFit/>
          </a:bodyPr>
          <a:lstStyle/>
          <a:p>
            <a:pPr algn="ctr">
              <a:lnSpc>
                <a:spcPts val="3641"/>
              </a:lnSpc>
              <a:spcBef>
                <a:spcPct val="0"/>
              </a:spcBef>
            </a:pPr>
            <a:r>
              <a:rPr lang="en-US" sz="2822">
                <a:solidFill>
                  <a:srgbClr val="2D3091"/>
                </a:solidFill>
                <a:latin typeface="Martel Bold"/>
              </a:rPr>
              <a:t>Youth and Sports</a:t>
            </a:r>
          </a:p>
          <a:p>
            <a:pPr algn="ctr">
              <a:lnSpc>
                <a:spcPts val="3150"/>
              </a:lnSpc>
              <a:spcBef>
                <a:spcPct val="0"/>
              </a:spcBef>
            </a:pPr>
          </a:p>
          <a:p>
            <a:pPr algn="just" marL="527212" indent="-263606" lvl="1">
              <a:lnSpc>
                <a:spcPts val="3150"/>
              </a:lnSpc>
              <a:buFont typeface="Arial"/>
              <a:buChar char="•"/>
            </a:pPr>
            <a:r>
              <a:rPr lang="en-US" sz="2441">
                <a:solidFill>
                  <a:srgbClr val="000000"/>
                </a:solidFill>
                <a:latin typeface="Martel Heavy"/>
              </a:rPr>
              <a:t>Year 2023/24 will be observed as the Youth Entrepreneurship Promotion Year. </a:t>
            </a:r>
          </a:p>
          <a:p>
            <a:pPr algn="just">
              <a:lnSpc>
                <a:spcPts val="3150"/>
              </a:lnSpc>
            </a:pPr>
          </a:p>
          <a:p>
            <a:pPr algn="just" marL="527212" indent="-263606" lvl="1">
              <a:lnSpc>
                <a:spcPts val="3150"/>
              </a:lnSpc>
              <a:buFont typeface="Arial"/>
              <a:buChar char="•"/>
            </a:pPr>
            <a:r>
              <a:rPr lang="en-US" sz="2441">
                <a:solidFill>
                  <a:srgbClr val="000000"/>
                </a:solidFill>
                <a:latin typeface="Martel Heavy"/>
              </a:rPr>
              <a:t> Concessional loans will be provided to young people to start businesses through the Youth and Small Entrepreneur Self-Employment Fund.</a:t>
            </a:r>
          </a:p>
          <a:p>
            <a:pPr algn="just">
              <a:lnSpc>
                <a:spcPts val="3150"/>
              </a:lnSpc>
            </a:pPr>
          </a:p>
          <a:p>
            <a:pPr algn="just" marL="527212" indent="-263606" lvl="1">
              <a:lnSpc>
                <a:spcPts val="3150"/>
              </a:lnSpc>
              <a:buFont typeface="Arial"/>
              <a:buChar char="•"/>
            </a:pPr>
            <a:r>
              <a:rPr lang="en-US" sz="2441">
                <a:solidFill>
                  <a:srgbClr val="000000"/>
                </a:solidFill>
                <a:latin typeface="Martel Heavy"/>
              </a:rPr>
              <a:t>Youth volunteers will be mobilized for development work and social service through the National Youth Council.</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6F4EF"/>
        </a:solidFill>
      </p:bgPr>
    </p:bg>
    <p:spTree>
      <p:nvGrpSpPr>
        <p:cNvPr id="1" name=""/>
        <p:cNvGrpSpPr/>
        <p:nvPr/>
      </p:nvGrpSpPr>
      <p:grpSpPr>
        <a:xfrm>
          <a:off x="0" y="0"/>
          <a:ext cx="0" cy="0"/>
          <a:chOff x="0" y="0"/>
          <a:chExt cx="0" cy="0"/>
        </a:xfrm>
      </p:grpSpPr>
      <p:sp>
        <p:nvSpPr>
          <p:cNvPr name="TextBox 2" id="2"/>
          <p:cNvSpPr txBox="true"/>
          <p:nvPr/>
        </p:nvSpPr>
        <p:spPr>
          <a:xfrm rot="0">
            <a:off x="553895" y="714914"/>
            <a:ext cx="16907337" cy="9160025"/>
          </a:xfrm>
          <a:prstGeom prst="rect">
            <a:avLst/>
          </a:prstGeom>
        </p:spPr>
        <p:txBody>
          <a:bodyPr anchor="t" rtlCol="false" tIns="0" lIns="0" bIns="0" rIns="0">
            <a:spAutoFit/>
          </a:bodyPr>
          <a:lstStyle/>
          <a:p>
            <a:pPr algn="ctr">
              <a:lnSpc>
                <a:spcPts val="3824"/>
              </a:lnSpc>
              <a:spcBef>
                <a:spcPct val="0"/>
              </a:spcBef>
            </a:pPr>
            <a:r>
              <a:rPr lang="en-US" sz="2964">
                <a:solidFill>
                  <a:srgbClr val="2D3091"/>
                </a:solidFill>
                <a:latin typeface="Martel Bold"/>
              </a:rPr>
              <a:t>Women, Children, and Senior Citizens</a:t>
            </a:r>
          </a:p>
          <a:p>
            <a:pPr algn="ctr">
              <a:lnSpc>
                <a:spcPts val="3824"/>
              </a:lnSpc>
              <a:spcBef>
                <a:spcPct val="0"/>
              </a:spcBef>
            </a:pPr>
          </a:p>
          <a:p>
            <a:pPr algn="just" marL="553717" indent="-276859" lvl="1">
              <a:lnSpc>
                <a:spcPts val="3308"/>
              </a:lnSpc>
              <a:buFont typeface="Arial"/>
              <a:buChar char="•"/>
            </a:pPr>
            <a:r>
              <a:rPr lang="en-US" sz="2564">
                <a:solidFill>
                  <a:srgbClr val="000000"/>
                </a:solidFill>
                <a:latin typeface="Martel Heavy"/>
              </a:rPr>
              <a:t>Pregnant and lactating women in rural and remote areas who are at risk will be provided with free emergency aerial rescue under the President Women's Empowerment Program.</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Quality of legal and psycho-social counselling services for victims of gender-based violence and affected individuals will be improved.</a:t>
            </a:r>
          </a:p>
          <a:p>
            <a:pPr algn="just">
              <a:lnSpc>
                <a:spcPts val="3308"/>
              </a:lnSpc>
            </a:pPr>
          </a:p>
          <a:p>
            <a:pPr algn="just">
              <a:lnSpc>
                <a:spcPts val="3824"/>
              </a:lnSpc>
            </a:pPr>
            <a:r>
              <a:rPr lang="en-US" sz="2964">
                <a:solidFill>
                  <a:srgbClr val="000000"/>
                </a:solidFill>
                <a:latin typeface="Martel Heavy"/>
              </a:rPr>
              <a:t>                                                                  </a:t>
            </a:r>
            <a:r>
              <a:rPr lang="en-US" sz="2964">
                <a:solidFill>
                  <a:srgbClr val="000000"/>
                </a:solidFill>
                <a:latin typeface="Martel Bold"/>
              </a:rPr>
              <a:t>       </a:t>
            </a:r>
            <a:r>
              <a:rPr lang="en-US" sz="2964">
                <a:solidFill>
                  <a:srgbClr val="2E3191"/>
                </a:solidFill>
                <a:latin typeface="Martel Bold"/>
              </a:rPr>
              <a:t>  </a:t>
            </a:r>
            <a:r>
              <a:rPr lang="en-US" sz="2964">
                <a:solidFill>
                  <a:srgbClr val="2E3191"/>
                </a:solidFill>
                <a:latin typeface="Martel Bold"/>
              </a:rPr>
              <a:t>Social Security</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Continued the monthly allowance of Rs. 4,000 to senior citizens who have reached the age of 68 in the current fiscal year.</a:t>
            </a:r>
          </a:p>
          <a:p>
            <a:pPr algn="just">
              <a:lnSpc>
                <a:spcPts val="3308"/>
              </a:lnSpc>
            </a:pPr>
          </a:p>
          <a:p>
            <a:pPr algn="ctr">
              <a:lnSpc>
                <a:spcPts val="4082"/>
              </a:lnSpc>
            </a:pPr>
            <a:r>
              <a:rPr lang="en-US" sz="3164">
                <a:solidFill>
                  <a:srgbClr val="2D3091"/>
                </a:solidFill>
                <a:latin typeface="Martel Bold"/>
              </a:rPr>
              <a:t>Irrigation</a:t>
            </a:r>
          </a:p>
          <a:p>
            <a:pPr algn="ctr">
              <a:lnSpc>
                <a:spcPts val="4082"/>
              </a:lnSpc>
            </a:pPr>
          </a:p>
          <a:p>
            <a:pPr algn="just" marL="553717" indent="-276859" lvl="1">
              <a:lnSpc>
                <a:spcPts val="3308"/>
              </a:lnSpc>
              <a:buFont typeface="Arial"/>
              <a:buChar char="•"/>
            </a:pPr>
            <a:r>
              <a:rPr lang="en-US" sz="2564">
                <a:solidFill>
                  <a:srgbClr val="000000"/>
                </a:solidFill>
                <a:latin typeface="Martel Heavy"/>
              </a:rPr>
              <a:t>Priority will be given to the construction of large, multi-purpose projects with reservoirs and waterways with the slogan "Investment in Irrigation, Water in Farms" .</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Projects will be implemented to expand irrigation services to an additional 18,400 hectares of land.</a:t>
            </a:r>
          </a:p>
          <a:p>
            <a:pPr algn="just">
              <a:lnSpc>
                <a:spcPts val="3308"/>
              </a:lnSpc>
            </a:pP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6F4EF"/>
        </a:solidFill>
      </p:bgPr>
    </p:bg>
    <p:spTree>
      <p:nvGrpSpPr>
        <p:cNvPr id="1" name=""/>
        <p:cNvGrpSpPr/>
        <p:nvPr/>
      </p:nvGrpSpPr>
      <p:grpSpPr>
        <a:xfrm>
          <a:off x="0" y="0"/>
          <a:ext cx="0" cy="0"/>
          <a:chOff x="0" y="0"/>
          <a:chExt cx="0" cy="0"/>
        </a:xfrm>
      </p:grpSpPr>
      <p:sp>
        <p:nvSpPr>
          <p:cNvPr name="TextBox 2" id="2"/>
          <p:cNvSpPr txBox="true"/>
          <p:nvPr/>
        </p:nvSpPr>
        <p:spPr>
          <a:xfrm rot="0">
            <a:off x="586892" y="1346029"/>
            <a:ext cx="17114216" cy="8245625"/>
          </a:xfrm>
          <a:prstGeom prst="rect">
            <a:avLst/>
          </a:prstGeom>
        </p:spPr>
        <p:txBody>
          <a:bodyPr anchor="t" rtlCol="false" tIns="0" lIns="0" bIns="0" rIns="0">
            <a:spAutoFit/>
          </a:bodyPr>
          <a:lstStyle/>
          <a:p>
            <a:pPr algn="ctr">
              <a:lnSpc>
                <a:spcPts val="3824"/>
              </a:lnSpc>
            </a:pPr>
            <a:r>
              <a:rPr lang="en-US" sz="2964">
                <a:solidFill>
                  <a:srgbClr val="2D3091"/>
                </a:solidFill>
                <a:latin typeface="Martel Heavy"/>
              </a:rPr>
              <a:t>Energy Sector</a:t>
            </a:r>
          </a:p>
          <a:p>
            <a:pPr algn="just" marL="553717" indent="-276859" lvl="1">
              <a:lnSpc>
                <a:spcPts val="3308"/>
              </a:lnSpc>
              <a:buFont typeface="Arial"/>
              <a:buChar char="•"/>
            </a:pPr>
            <a:r>
              <a:rPr lang="en-US" sz="2564">
                <a:solidFill>
                  <a:srgbClr val="000000"/>
                </a:solidFill>
                <a:latin typeface="Martel Heavy"/>
              </a:rPr>
              <a:t>900 MW of electricity will be added to the national grid or transmission system in the next fiscal year.</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Charging stations will be expanded, and private sector financing will be facilitated to promote the use of electric vehicles.</a:t>
            </a:r>
          </a:p>
          <a:p>
            <a:pPr algn="ctr">
              <a:lnSpc>
                <a:spcPts val="3824"/>
              </a:lnSpc>
            </a:pPr>
          </a:p>
          <a:p>
            <a:pPr algn="ctr">
              <a:lnSpc>
                <a:spcPts val="3824"/>
              </a:lnSpc>
            </a:pPr>
          </a:p>
          <a:p>
            <a:pPr algn="ctr">
              <a:lnSpc>
                <a:spcPts val="3824"/>
              </a:lnSpc>
              <a:spcBef>
                <a:spcPct val="0"/>
              </a:spcBef>
            </a:pPr>
            <a:r>
              <a:rPr lang="en-US" sz="2964">
                <a:solidFill>
                  <a:srgbClr val="2D3091"/>
                </a:solidFill>
                <a:latin typeface="Martel Heavy"/>
              </a:rPr>
              <a:t>Communication and Information Technology</a:t>
            </a:r>
          </a:p>
          <a:p>
            <a:pPr algn="ctr">
              <a:lnSpc>
                <a:spcPts val="3824"/>
              </a:lnSpc>
              <a:spcBef>
                <a:spcPct val="0"/>
              </a:spcBef>
            </a:pPr>
          </a:p>
          <a:p>
            <a:pPr algn="just" marL="553717" indent="-276859" lvl="1">
              <a:lnSpc>
                <a:spcPts val="3308"/>
              </a:lnSpc>
              <a:buFont typeface="Arial"/>
              <a:buChar char="•"/>
            </a:pPr>
            <a:r>
              <a:rPr lang="en-US" sz="2564">
                <a:solidFill>
                  <a:srgbClr val="000000"/>
                </a:solidFill>
                <a:latin typeface="Martel Heavy"/>
              </a:rPr>
              <a:t>Efforts will be made to develop Nepal as an attractive destination for film tourism.</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Internet broadband service with high-capacity optical fiber will be made accessible in all local level centers, public schools and campuses, and health institutions.</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 Digital literacy will be enhanced to expand the use and accessibility of Citizen Apps.</a:t>
            </a:r>
          </a:p>
          <a:p>
            <a:pPr algn="just">
              <a:lnSpc>
                <a:spcPts val="3308"/>
              </a:lnSpc>
            </a:pPr>
          </a:p>
          <a:p>
            <a:pPr algn="ctr">
              <a:lnSpc>
                <a:spcPts val="3308"/>
              </a:lnSpc>
              <a:spcBef>
                <a:spcPct val="0"/>
              </a:spcBef>
            </a:pPr>
          </a:p>
          <a:p>
            <a:pPr algn="ctr">
              <a:lnSpc>
                <a:spcPts val="3308"/>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6F4EF"/>
        </a:solidFill>
      </p:bgPr>
    </p:bg>
    <p:spTree>
      <p:nvGrpSpPr>
        <p:cNvPr id="1" name=""/>
        <p:cNvGrpSpPr/>
        <p:nvPr/>
      </p:nvGrpSpPr>
      <p:grpSpPr>
        <a:xfrm>
          <a:off x="0" y="0"/>
          <a:ext cx="0" cy="0"/>
          <a:chOff x="0" y="0"/>
          <a:chExt cx="0" cy="0"/>
        </a:xfrm>
      </p:grpSpPr>
      <p:sp>
        <p:nvSpPr>
          <p:cNvPr name="TextBox 2" id="2"/>
          <p:cNvSpPr txBox="true"/>
          <p:nvPr/>
        </p:nvSpPr>
        <p:spPr>
          <a:xfrm rot="0">
            <a:off x="395959" y="775039"/>
            <a:ext cx="14935094" cy="2223638"/>
          </a:xfrm>
          <a:prstGeom prst="rect">
            <a:avLst/>
          </a:prstGeom>
        </p:spPr>
        <p:txBody>
          <a:bodyPr anchor="t" rtlCol="false" tIns="0" lIns="0" bIns="0" rIns="0">
            <a:spAutoFit/>
          </a:bodyPr>
          <a:lstStyle/>
          <a:p>
            <a:pPr marL="762984" indent="-381492" lvl="1">
              <a:lnSpc>
                <a:spcPts val="4558"/>
              </a:lnSpc>
              <a:buFont typeface="Arial"/>
              <a:buChar char="•"/>
            </a:pPr>
            <a:r>
              <a:rPr lang="en-US" sz="3533">
                <a:solidFill>
                  <a:srgbClr val="2D3091"/>
                </a:solidFill>
                <a:latin typeface="Martel Bold"/>
              </a:rPr>
              <a:t>Total budget size = Rs.  1751 billion </a:t>
            </a:r>
          </a:p>
          <a:p>
            <a:pPr marL="741395" indent="-370697" lvl="1">
              <a:lnSpc>
                <a:spcPts val="4429"/>
              </a:lnSpc>
              <a:spcBef>
                <a:spcPct val="0"/>
              </a:spcBef>
              <a:buFont typeface="Arial"/>
              <a:buChar char="•"/>
            </a:pPr>
            <a:r>
              <a:rPr lang="en-US" sz="3433">
                <a:solidFill>
                  <a:srgbClr val="2D3091"/>
                </a:solidFill>
                <a:latin typeface="Martel Bold"/>
              </a:rPr>
              <a:t>Expected </a:t>
            </a:r>
            <a:r>
              <a:rPr lang="en-US" sz="3433">
                <a:solidFill>
                  <a:srgbClr val="2D3091"/>
                </a:solidFill>
                <a:latin typeface="Martel Bold"/>
              </a:rPr>
              <a:t>Economic growth rate = 6 percent.</a:t>
            </a:r>
          </a:p>
          <a:p>
            <a:pPr algn="l" marL="741395" indent="-370697" lvl="1">
              <a:lnSpc>
                <a:spcPts val="5563"/>
              </a:lnSpc>
              <a:spcBef>
                <a:spcPct val="0"/>
              </a:spcBef>
              <a:buFont typeface="Arial"/>
              <a:buChar char="•"/>
            </a:pPr>
            <a:r>
              <a:rPr lang="en-US" sz="3433">
                <a:solidFill>
                  <a:srgbClr val="2D3091"/>
                </a:solidFill>
                <a:latin typeface="Martel Bold"/>
              </a:rPr>
              <a:t>Inflation is expected to maintain below 6.5 percent.</a:t>
            </a:r>
          </a:p>
          <a:p>
            <a:pPr algn="ctr">
              <a:lnSpc>
                <a:spcPts val="3067"/>
              </a:lnSpc>
              <a:spcBef>
                <a:spcPct val="0"/>
              </a:spcBef>
            </a:pPr>
          </a:p>
        </p:txBody>
      </p:sp>
      <p:sp>
        <p:nvSpPr>
          <p:cNvPr name="TextBox 3" id="3"/>
          <p:cNvSpPr txBox="true"/>
          <p:nvPr/>
        </p:nvSpPr>
        <p:spPr>
          <a:xfrm rot="0">
            <a:off x="6079258" y="7419715"/>
            <a:ext cx="151358" cy="479599"/>
          </a:xfrm>
          <a:prstGeom prst="rect">
            <a:avLst/>
          </a:prstGeom>
        </p:spPr>
        <p:txBody>
          <a:bodyPr anchor="t" rtlCol="false" tIns="0" lIns="0" bIns="0" rIns="0">
            <a:spAutoFit/>
          </a:bodyPr>
          <a:lstStyle/>
          <a:p>
            <a:pPr algn="ctr">
              <a:lnSpc>
                <a:spcPts val="3921"/>
              </a:lnSpc>
            </a:pPr>
            <a:r>
              <a:rPr lang="en-US" sz="3040">
                <a:solidFill>
                  <a:srgbClr val="000000"/>
                </a:solidFill>
                <a:latin typeface="Martel Heavy"/>
              </a:rPr>
              <a:t>.</a:t>
            </a:r>
          </a:p>
        </p:txBody>
      </p:sp>
      <p:sp>
        <p:nvSpPr>
          <p:cNvPr name="TextBox 4" id="4"/>
          <p:cNvSpPr txBox="true"/>
          <p:nvPr/>
        </p:nvSpPr>
        <p:spPr>
          <a:xfrm rot="0">
            <a:off x="471638" y="3249825"/>
            <a:ext cx="12969806" cy="6640780"/>
          </a:xfrm>
          <a:prstGeom prst="rect">
            <a:avLst/>
          </a:prstGeom>
        </p:spPr>
        <p:txBody>
          <a:bodyPr anchor="t" rtlCol="false" tIns="0" lIns="0" bIns="0" rIns="0">
            <a:spAutoFit/>
          </a:bodyPr>
          <a:lstStyle/>
          <a:p>
            <a:pPr algn="ctr">
              <a:lnSpc>
                <a:spcPts val="5432"/>
              </a:lnSpc>
            </a:pPr>
            <a:r>
              <a:rPr lang="en-US" sz="3069">
                <a:solidFill>
                  <a:srgbClr val="2D3091"/>
                </a:solidFill>
                <a:latin typeface="Martel Heavy"/>
              </a:rPr>
              <a:t> Revenue Collection Target for FY 2080/81</a:t>
            </a:r>
          </a:p>
          <a:p>
            <a:pPr marL="576262" indent="-288131" lvl="1">
              <a:lnSpc>
                <a:spcPts val="4724"/>
              </a:lnSpc>
              <a:buFont typeface="Arial"/>
              <a:buChar char="•"/>
            </a:pPr>
            <a:r>
              <a:rPr lang="en-US" sz="2669">
                <a:solidFill>
                  <a:srgbClr val="2D3091"/>
                </a:solidFill>
                <a:latin typeface="Martel Heavy"/>
              </a:rPr>
              <a:t>       </a:t>
            </a:r>
            <a:r>
              <a:rPr lang="en-US" sz="2669">
                <a:solidFill>
                  <a:srgbClr val="000000"/>
                </a:solidFill>
                <a:latin typeface="Martel Heavy"/>
              </a:rPr>
              <a:t>   Tax and Revenue: Rs 1248 billion</a:t>
            </a:r>
          </a:p>
          <a:p>
            <a:pPr marL="576262" indent="-288131" lvl="1">
              <a:lnSpc>
                <a:spcPts val="4724"/>
              </a:lnSpc>
              <a:buFont typeface="Arial"/>
              <a:buChar char="•"/>
            </a:pPr>
            <a:r>
              <a:rPr lang="en-US" sz="2669">
                <a:solidFill>
                  <a:srgbClr val="000000"/>
                </a:solidFill>
                <a:latin typeface="Martel Heavy"/>
              </a:rPr>
              <a:t>          Foreign Grants: Rs 49.94 billion</a:t>
            </a:r>
          </a:p>
          <a:p>
            <a:pPr marL="576262" indent="-288131" lvl="1">
              <a:lnSpc>
                <a:spcPts val="4724"/>
              </a:lnSpc>
              <a:buFont typeface="Arial"/>
              <a:buChar char="•"/>
            </a:pPr>
            <a:r>
              <a:rPr lang="en-US" sz="2669">
                <a:solidFill>
                  <a:srgbClr val="000000"/>
                </a:solidFill>
                <a:latin typeface="Martel Heavy"/>
              </a:rPr>
              <a:t>           Foreign Loans:  Rs 212.75 billion</a:t>
            </a:r>
          </a:p>
          <a:p>
            <a:pPr marL="576262" indent="-288131" lvl="1">
              <a:lnSpc>
                <a:spcPts val="4724"/>
              </a:lnSpc>
              <a:buFont typeface="Arial"/>
              <a:buChar char="•"/>
            </a:pPr>
            <a:r>
              <a:rPr lang="en-US" sz="2669">
                <a:solidFill>
                  <a:srgbClr val="000000"/>
                </a:solidFill>
                <a:latin typeface="Martel Heavy"/>
              </a:rPr>
              <a:t>           Internal Loans: Rs. 240 billion</a:t>
            </a:r>
          </a:p>
          <a:p>
            <a:pPr>
              <a:lnSpc>
                <a:spcPts val="4724"/>
              </a:lnSpc>
            </a:pPr>
          </a:p>
          <a:p>
            <a:pPr algn="ctr">
              <a:lnSpc>
                <a:spcPts val="5432"/>
              </a:lnSpc>
            </a:pPr>
            <a:r>
              <a:rPr lang="en-US" sz="3069">
                <a:solidFill>
                  <a:srgbClr val="2D3091"/>
                </a:solidFill>
                <a:latin typeface="Martel Heavy"/>
              </a:rPr>
              <a:t>Expected Expenditures for FY 2080/81</a:t>
            </a:r>
          </a:p>
          <a:p>
            <a:pPr marL="576262" indent="-288131" lvl="1">
              <a:lnSpc>
                <a:spcPts val="4724"/>
              </a:lnSpc>
              <a:buFont typeface="Arial"/>
              <a:buChar char="•"/>
            </a:pPr>
            <a:r>
              <a:rPr lang="en-US" sz="2669">
                <a:solidFill>
                  <a:srgbClr val="000000"/>
                </a:solidFill>
                <a:latin typeface="Martel Heavy"/>
              </a:rPr>
              <a:t>           Current Expenditure: Rs 1,141.78 billion or 65.20 percent</a:t>
            </a:r>
          </a:p>
          <a:p>
            <a:pPr marL="576262" indent="-288131" lvl="1">
              <a:lnSpc>
                <a:spcPts val="4724"/>
              </a:lnSpc>
              <a:buFont typeface="Arial"/>
              <a:buChar char="•"/>
            </a:pPr>
            <a:r>
              <a:rPr lang="en-US" sz="2669">
                <a:solidFill>
                  <a:srgbClr val="000000"/>
                </a:solidFill>
                <a:latin typeface="Martel Heavy"/>
              </a:rPr>
              <a:t>           </a:t>
            </a:r>
            <a:r>
              <a:rPr lang="en-US" sz="2669">
                <a:solidFill>
                  <a:srgbClr val="000000"/>
                </a:solidFill>
                <a:latin typeface="Martel Heavy"/>
              </a:rPr>
              <a:t>Capital Expenditure: Rs 302.7 billion or 17.25 per cent.</a:t>
            </a:r>
          </a:p>
          <a:p>
            <a:pPr marL="576262" indent="-288131" lvl="1">
              <a:lnSpc>
                <a:spcPts val="4724"/>
              </a:lnSpc>
              <a:buFont typeface="Arial"/>
              <a:buChar char="•"/>
            </a:pPr>
            <a:r>
              <a:rPr lang="en-US" sz="2669">
                <a:solidFill>
                  <a:srgbClr val="000000"/>
                </a:solidFill>
                <a:latin typeface="Martel Heavy"/>
              </a:rPr>
              <a:t>          </a:t>
            </a:r>
            <a:r>
              <a:rPr lang="en-US" sz="2669">
                <a:solidFill>
                  <a:srgbClr val="000000"/>
                </a:solidFill>
                <a:latin typeface="Martel Heavy"/>
              </a:rPr>
              <a:t> Financial Management: Rs 307.5 billion or 17.55 percent</a:t>
            </a:r>
          </a:p>
          <a:p>
            <a:pPr>
              <a:lnSpc>
                <a:spcPts val="4724"/>
              </a:lnSpc>
            </a:pP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6F4EF"/>
        </a:solidFill>
      </p:bgPr>
    </p:bg>
    <p:spTree>
      <p:nvGrpSpPr>
        <p:cNvPr id="1" name=""/>
        <p:cNvGrpSpPr/>
        <p:nvPr/>
      </p:nvGrpSpPr>
      <p:grpSpPr>
        <a:xfrm>
          <a:off x="0" y="0"/>
          <a:ext cx="0" cy="0"/>
          <a:chOff x="0" y="0"/>
          <a:chExt cx="0" cy="0"/>
        </a:xfrm>
      </p:grpSpPr>
      <p:sp>
        <p:nvSpPr>
          <p:cNvPr name="TextBox 2" id="2"/>
          <p:cNvSpPr txBox="true"/>
          <p:nvPr/>
        </p:nvSpPr>
        <p:spPr>
          <a:xfrm rot="0">
            <a:off x="365368" y="923925"/>
            <a:ext cx="13870243" cy="9343769"/>
          </a:xfrm>
          <a:prstGeom prst="rect">
            <a:avLst/>
          </a:prstGeom>
        </p:spPr>
        <p:txBody>
          <a:bodyPr anchor="t" rtlCol="false" tIns="0" lIns="0" bIns="0" rIns="0">
            <a:spAutoFit/>
          </a:bodyPr>
          <a:lstStyle/>
          <a:p>
            <a:pPr algn="ctr">
              <a:lnSpc>
                <a:spcPts val="5298"/>
              </a:lnSpc>
            </a:pPr>
            <a:r>
              <a:rPr lang="en-US" sz="3418">
                <a:solidFill>
                  <a:srgbClr val="000000"/>
                </a:solidFill>
                <a:latin typeface="Martel Heavy"/>
              </a:rPr>
              <a:t>  </a:t>
            </a:r>
            <a:r>
              <a:rPr lang="en-US" sz="3418">
                <a:solidFill>
                  <a:srgbClr val="2E3192"/>
                </a:solidFill>
                <a:latin typeface="Martel Heavy"/>
              </a:rPr>
              <a:t>Equalization Grants</a:t>
            </a:r>
          </a:p>
          <a:p>
            <a:pPr marL="565285" indent="-282643" lvl="1">
              <a:lnSpc>
                <a:spcPts val="4058"/>
              </a:lnSpc>
              <a:buFont typeface="Arial"/>
              <a:buChar char="•"/>
            </a:pPr>
            <a:r>
              <a:rPr lang="en-US" sz="2618">
                <a:solidFill>
                  <a:srgbClr val="000000"/>
                </a:solidFill>
                <a:latin typeface="Martel Heavy"/>
              </a:rPr>
              <a:t>Provincial Level: Rs 58.67 billion</a:t>
            </a:r>
          </a:p>
          <a:p>
            <a:pPr marL="565285" indent="-282643" lvl="1">
              <a:lnSpc>
                <a:spcPts val="4058"/>
              </a:lnSpc>
              <a:buFont typeface="Arial"/>
              <a:buChar char="•"/>
            </a:pPr>
            <a:r>
              <a:rPr lang="en-US" sz="2618">
                <a:solidFill>
                  <a:srgbClr val="000000"/>
                </a:solidFill>
                <a:latin typeface="Martel Heavy"/>
              </a:rPr>
              <a:t>Local Level</a:t>
            </a:r>
            <a:r>
              <a:rPr lang="en-US" sz="2618">
                <a:solidFill>
                  <a:srgbClr val="000000"/>
                </a:solidFill>
                <a:latin typeface="Martel Bold"/>
              </a:rPr>
              <a:t>:</a:t>
            </a:r>
            <a:r>
              <a:rPr lang="en-US" sz="2618">
                <a:solidFill>
                  <a:srgbClr val="000000"/>
                </a:solidFill>
                <a:latin typeface="Martel Heavy"/>
              </a:rPr>
              <a:t> Rs 87.35 billion</a:t>
            </a:r>
          </a:p>
          <a:p>
            <a:pPr>
              <a:lnSpc>
                <a:spcPts val="5298"/>
              </a:lnSpc>
            </a:pPr>
          </a:p>
          <a:p>
            <a:pPr algn="ctr">
              <a:lnSpc>
                <a:spcPts val="5298"/>
              </a:lnSpc>
            </a:pPr>
            <a:r>
              <a:rPr lang="en-US" sz="3418">
                <a:solidFill>
                  <a:srgbClr val="2E3192"/>
                </a:solidFill>
                <a:latin typeface="Martel Heavy"/>
              </a:rPr>
              <a:t>Conditional Grants</a:t>
            </a:r>
          </a:p>
          <a:p>
            <a:pPr marL="565285" indent="-282643" lvl="1">
              <a:lnSpc>
                <a:spcPts val="4058"/>
              </a:lnSpc>
              <a:buFont typeface="Arial"/>
              <a:buChar char="•"/>
            </a:pPr>
            <a:r>
              <a:rPr lang="en-US" sz="2618">
                <a:solidFill>
                  <a:srgbClr val="000000"/>
                </a:solidFill>
                <a:latin typeface="Martel Heavy"/>
              </a:rPr>
              <a:t>Provincial Level:  Rs 35.72 billion</a:t>
            </a:r>
          </a:p>
          <a:p>
            <a:pPr marL="565285" indent="-282643" lvl="1">
              <a:lnSpc>
                <a:spcPts val="4058"/>
              </a:lnSpc>
              <a:buFont typeface="Arial"/>
              <a:buChar char="•"/>
            </a:pPr>
            <a:r>
              <a:rPr lang="en-US" sz="2618">
                <a:solidFill>
                  <a:srgbClr val="000000"/>
                </a:solidFill>
                <a:latin typeface="Martel Heavy"/>
              </a:rPr>
              <a:t>Local Level:  Rs 191 billion</a:t>
            </a:r>
          </a:p>
          <a:p>
            <a:pPr>
              <a:lnSpc>
                <a:spcPts val="5298"/>
              </a:lnSpc>
            </a:pPr>
          </a:p>
          <a:p>
            <a:pPr algn="ctr">
              <a:lnSpc>
                <a:spcPts val="5298"/>
              </a:lnSpc>
            </a:pPr>
            <a:r>
              <a:rPr lang="en-US" sz="3418">
                <a:solidFill>
                  <a:srgbClr val="2E3192"/>
                </a:solidFill>
                <a:latin typeface="Martel Heavy"/>
              </a:rPr>
              <a:t> Supplementary Grants   </a:t>
            </a:r>
            <a:r>
              <a:rPr lang="en-US" sz="3418">
                <a:solidFill>
                  <a:srgbClr val="000000"/>
                </a:solidFill>
                <a:latin typeface="Martel Heavy"/>
              </a:rPr>
              <a:t>  </a:t>
            </a:r>
          </a:p>
          <a:p>
            <a:pPr marL="565285" indent="-282643" lvl="1">
              <a:lnSpc>
                <a:spcPts val="4058"/>
              </a:lnSpc>
              <a:buFont typeface="Arial"/>
              <a:buChar char="•"/>
            </a:pPr>
            <a:r>
              <a:rPr lang="en-US" sz="2618">
                <a:solidFill>
                  <a:srgbClr val="000000"/>
                </a:solidFill>
                <a:latin typeface="Martel Heavy"/>
              </a:rPr>
              <a:t>Provincial Level: Rs 6.22 billion </a:t>
            </a:r>
          </a:p>
          <a:p>
            <a:pPr marL="565285" indent="-282643" lvl="1">
              <a:lnSpc>
                <a:spcPts val="4058"/>
              </a:lnSpc>
              <a:buFont typeface="Arial"/>
              <a:buChar char="•"/>
            </a:pPr>
            <a:r>
              <a:rPr lang="en-US" sz="2618">
                <a:solidFill>
                  <a:srgbClr val="000000"/>
                </a:solidFill>
                <a:latin typeface="Martel Heavy"/>
              </a:rPr>
              <a:t>Local Level: Rs 7.05 billion</a:t>
            </a:r>
          </a:p>
          <a:p>
            <a:pPr>
              <a:lnSpc>
                <a:spcPts val="5298"/>
              </a:lnSpc>
            </a:pPr>
          </a:p>
          <a:p>
            <a:pPr algn="ctr">
              <a:lnSpc>
                <a:spcPts val="5298"/>
              </a:lnSpc>
            </a:pPr>
            <a:r>
              <a:rPr lang="en-US" sz="3418">
                <a:solidFill>
                  <a:srgbClr val="2E3192"/>
                </a:solidFill>
                <a:latin typeface="Martel Heavy"/>
              </a:rPr>
              <a:t>Special Grants</a:t>
            </a:r>
          </a:p>
          <a:p>
            <a:pPr marL="565285" indent="-282643" lvl="1">
              <a:lnSpc>
                <a:spcPts val="4058"/>
              </a:lnSpc>
              <a:buFont typeface="Arial"/>
              <a:buChar char="•"/>
            </a:pPr>
            <a:r>
              <a:rPr lang="en-US" sz="2618">
                <a:solidFill>
                  <a:srgbClr val="000000"/>
                </a:solidFill>
                <a:latin typeface="Martel Heavy"/>
              </a:rPr>
              <a:t> Provincial Level:  Rs 4.46 billion</a:t>
            </a:r>
          </a:p>
          <a:p>
            <a:pPr marL="565285" indent="-282643" lvl="1">
              <a:lnSpc>
                <a:spcPts val="4058"/>
              </a:lnSpc>
              <a:buFont typeface="Arial"/>
              <a:buChar char="•"/>
            </a:pPr>
            <a:r>
              <a:rPr lang="en-US" sz="2618">
                <a:solidFill>
                  <a:srgbClr val="000000"/>
                </a:solidFill>
                <a:latin typeface="Martel Heavy"/>
              </a:rPr>
              <a:t> Local Level: Rs 8.73 billion</a:t>
            </a:r>
          </a:p>
          <a:p>
            <a:pPr algn="ctr">
              <a:lnSpc>
                <a:spcPts val="440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6F4EF"/>
        </a:solidFill>
      </p:bgPr>
    </p:bg>
    <p:spTree>
      <p:nvGrpSpPr>
        <p:cNvPr id="1" name=""/>
        <p:cNvGrpSpPr/>
        <p:nvPr/>
      </p:nvGrpSpPr>
      <p:grpSpPr>
        <a:xfrm>
          <a:off x="0" y="0"/>
          <a:ext cx="0" cy="0"/>
          <a:chOff x="0" y="0"/>
          <a:chExt cx="0" cy="0"/>
        </a:xfrm>
      </p:grpSpPr>
      <p:sp>
        <p:nvSpPr>
          <p:cNvPr name="TextBox 2" id="2"/>
          <p:cNvSpPr txBox="true"/>
          <p:nvPr/>
        </p:nvSpPr>
        <p:spPr>
          <a:xfrm rot="0">
            <a:off x="494772" y="758150"/>
            <a:ext cx="16498633" cy="9026350"/>
          </a:xfrm>
          <a:prstGeom prst="rect">
            <a:avLst/>
          </a:prstGeom>
        </p:spPr>
        <p:txBody>
          <a:bodyPr anchor="t" rtlCol="false" tIns="0" lIns="0" bIns="0" rIns="0">
            <a:spAutoFit/>
          </a:bodyPr>
          <a:lstStyle/>
          <a:p>
            <a:pPr algn="ctr">
              <a:lnSpc>
                <a:spcPts val="4604"/>
              </a:lnSpc>
              <a:spcBef>
                <a:spcPct val="0"/>
              </a:spcBef>
            </a:pPr>
            <a:r>
              <a:rPr lang="en-US" sz="3569">
                <a:solidFill>
                  <a:srgbClr val="2E3192"/>
                </a:solidFill>
                <a:latin typeface="Martel Bold"/>
              </a:rPr>
              <a:t>Ministry-wise Budget Allocation</a:t>
            </a:r>
          </a:p>
          <a:p>
            <a:pPr algn="ctr">
              <a:lnSpc>
                <a:spcPts val="3959"/>
              </a:lnSpc>
              <a:spcBef>
                <a:spcPct val="0"/>
              </a:spcBef>
            </a:pPr>
          </a:p>
          <a:p>
            <a:pPr marL="576262" indent="-288131" lvl="1">
              <a:lnSpc>
                <a:spcPts val="4884"/>
              </a:lnSpc>
              <a:buFont typeface="Arial"/>
              <a:buChar char="•"/>
            </a:pPr>
            <a:r>
              <a:rPr lang="en-US" sz="2669">
                <a:solidFill>
                  <a:srgbClr val="000000"/>
                </a:solidFill>
                <a:latin typeface="Martel Heavy"/>
              </a:rPr>
              <a:t>Ministry of Education, Science and Technology....................................... Rs 197.29 bn</a:t>
            </a:r>
          </a:p>
          <a:p>
            <a:pPr marL="576262" indent="-288131" lvl="1">
              <a:lnSpc>
                <a:spcPts val="4884"/>
              </a:lnSpc>
              <a:buFont typeface="Arial"/>
              <a:buChar char="•"/>
            </a:pPr>
            <a:r>
              <a:rPr lang="en-US" sz="2669">
                <a:solidFill>
                  <a:srgbClr val="000000"/>
                </a:solidFill>
                <a:latin typeface="Martel Heavy"/>
              </a:rPr>
              <a:t>Ministry of Physical Infrastructure and Transport.................................... Rs 131.59 bn</a:t>
            </a:r>
          </a:p>
          <a:p>
            <a:pPr marL="576262" indent="-288131" lvl="1">
              <a:lnSpc>
                <a:spcPts val="4884"/>
              </a:lnSpc>
              <a:buFont typeface="Arial"/>
              <a:buChar char="•"/>
            </a:pPr>
            <a:r>
              <a:rPr lang="en-US" sz="2669">
                <a:solidFill>
                  <a:srgbClr val="000000"/>
                </a:solidFill>
                <a:latin typeface="Martel Heavy"/>
              </a:rPr>
              <a:t>Ministry of Energy, Water Resources and Irrigation.................................. Rs 87.45 bn</a:t>
            </a:r>
          </a:p>
          <a:p>
            <a:pPr marL="576262" indent="-288131" lvl="1">
              <a:lnSpc>
                <a:spcPts val="4884"/>
              </a:lnSpc>
              <a:buFont typeface="Arial"/>
              <a:buChar char="•"/>
            </a:pPr>
            <a:r>
              <a:rPr lang="en-US" sz="2669">
                <a:solidFill>
                  <a:srgbClr val="000000"/>
                </a:solidFill>
                <a:latin typeface="Martel Heavy"/>
              </a:rPr>
              <a:t>Ministry of Health and Population......................................................... Rs 83.99 bn</a:t>
            </a:r>
          </a:p>
          <a:p>
            <a:pPr marL="576262" indent="-288131" lvl="1">
              <a:lnSpc>
                <a:spcPts val="4884"/>
              </a:lnSpc>
              <a:buFont typeface="Arial"/>
              <a:buChar char="•"/>
            </a:pPr>
            <a:r>
              <a:rPr lang="en-US" sz="2669">
                <a:solidFill>
                  <a:srgbClr val="000000"/>
                </a:solidFill>
                <a:latin typeface="Martel Heavy"/>
              </a:rPr>
              <a:t>Ministry of Urban Development............................................................ Rs 66.17 bn</a:t>
            </a:r>
          </a:p>
          <a:p>
            <a:pPr marL="576262" indent="-288131" lvl="1">
              <a:lnSpc>
                <a:spcPts val="4884"/>
              </a:lnSpc>
              <a:buFont typeface="Arial"/>
              <a:buChar char="•"/>
            </a:pPr>
            <a:r>
              <a:rPr lang="en-US" sz="2669">
                <a:solidFill>
                  <a:srgbClr val="000000"/>
                </a:solidFill>
                <a:latin typeface="Martel Heavy"/>
              </a:rPr>
              <a:t>Ministry of Agriculture and Livestock Development.................................. Rs 58.98 bn</a:t>
            </a:r>
          </a:p>
          <a:p>
            <a:pPr marL="576262" indent="-288131" lvl="1">
              <a:lnSpc>
                <a:spcPts val="4884"/>
              </a:lnSpc>
              <a:buFont typeface="Arial"/>
              <a:buChar char="•"/>
            </a:pPr>
            <a:r>
              <a:rPr lang="en-US" sz="2669">
                <a:solidFill>
                  <a:srgbClr val="000000"/>
                </a:solidFill>
                <a:latin typeface="Martel Heavy"/>
              </a:rPr>
              <a:t>Ministry of Water Supply and Sanitation................................................. Rs 28.16 bn</a:t>
            </a:r>
          </a:p>
          <a:p>
            <a:pPr marL="576262" indent="-288131" lvl="1">
              <a:lnSpc>
                <a:spcPts val="4884"/>
              </a:lnSpc>
              <a:buFont typeface="Arial"/>
              <a:buChar char="•"/>
            </a:pPr>
            <a:r>
              <a:rPr lang="en-US" sz="2669">
                <a:solidFill>
                  <a:srgbClr val="000000"/>
                </a:solidFill>
                <a:latin typeface="Martel Heavy"/>
              </a:rPr>
              <a:t>Ministry of Forest and Environment....................................................... Rs 15.56 bn</a:t>
            </a:r>
          </a:p>
          <a:p>
            <a:pPr marL="576262" indent="-288131" lvl="1">
              <a:lnSpc>
                <a:spcPts val="4884"/>
              </a:lnSpc>
              <a:buFont typeface="Arial"/>
              <a:buChar char="•"/>
            </a:pPr>
            <a:r>
              <a:rPr lang="en-US" sz="2669">
                <a:solidFill>
                  <a:srgbClr val="000000"/>
                </a:solidFill>
                <a:latin typeface="Martel Heavy"/>
              </a:rPr>
              <a:t>Ministry of Culture, Tourism and Civil Aviation........................................ Rs 11.96 bn</a:t>
            </a:r>
          </a:p>
          <a:p>
            <a:pPr marL="576262" indent="-288131" lvl="1">
              <a:lnSpc>
                <a:spcPts val="4884"/>
              </a:lnSpc>
              <a:buFont typeface="Arial"/>
              <a:buChar char="•"/>
            </a:pPr>
            <a:r>
              <a:rPr lang="en-US" sz="2669">
                <a:solidFill>
                  <a:srgbClr val="000000"/>
                </a:solidFill>
                <a:latin typeface="Martel Heavy"/>
              </a:rPr>
              <a:t>Ministry of Industry, Commerce and Supplies........................................... Rs 9.46 bn</a:t>
            </a:r>
          </a:p>
          <a:p>
            <a:pPr marL="576262" indent="-288131" lvl="1">
              <a:lnSpc>
                <a:spcPts val="4884"/>
              </a:lnSpc>
              <a:buFont typeface="Arial"/>
              <a:buChar char="•"/>
            </a:pPr>
            <a:r>
              <a:rPr lang="en-US" sz="2669">
                <a:solidFill>
                  <a:srgbClr val="000000"/>
                </a:solidFill>
                <a:latin typeface="Martel Heavy"/>
              </a:rPr>
              <a:t>Ministry of Communications and Information Technology.......................... Rs 8.71 bn</a:t>
            </a:r>
          </a:p>
          <a:p>
            <a:pPr marL="576262" indent="-288131" lvl="1">
              <a:lnSpc>
                <a:spcPts val="4884"/>
              </a:lnSpc>
              <a:buFont typeface="Arial"/>
              <a:buChar char="•"/>
            </a:pPr>
            <a:r>
              <a:rPr lang="en-US" sz="2669">
                <a:solidFill>
                  <a:srgbClr val="000000"/>
                </a:solidFill>
                <a:latin typeface="Martel Heavy"/>
              </a:rPr>
              <a:t>Ministry of Labour, Employment and Social Security.................................. Rs 8.08 bn</a:t>
            </a:r>
          </a:p>
          <a:p>
            <a:pPr marL="576262" indent="-288131" lvl="1">
              <a:lnSpc>
                <a:spcPts val="4884"/>
              </a:lnSpc>
              <a:buFont typeface="Arial"/>
              <a:buChar char="•"/>
            </a:pPr>
            <a:r>
              <a:rPr lang="en-US" sz="2669">
                <a:solidFill>
                  <a:srgbClr val="000000"/>
                </a:solidFill>
                <a:latin typeface="Martel Heavy"/>
              </a:rPr>
              <a:t>Ministry of Land Management, Cooperatives and Poverty Alleviation............ Rs 7.24 bn</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6F4EF"/>
        </a:solidFill>
      </p:bgPr>
    </p:bg>
    <p:spTree>
      <p:nvGrpSpPr>
        <p:cNvPr id="1" name=""/>
        <p:cNvGrpSpPr/>
        <p:nvPr/>
      </p:nvGrpSpPr>
      <p:grpSpPr>
        <a:xfrm>
          <a:off x="0" y="0"/>
          <a:ext cx="0" cy="0"/>
          <a:chOff x="0" y="0"/>
          <a:chExt cx="0" cy="0"/>
        </a:xfrm>
      </p:grpSpPr>
      <p:sp>
        <p:nvSpPr>
          <p:cNvPr name="TextBox 2" id="2"/>
          <p:cNvSpPr txBox="true"/>
          <p:nvPr/>
        </p:nvSpPr>
        <p:spPr>
          <a:xfrm rot="0">
            <a:off x="601374" y="990600"/>
            <a:ext cx="16657926" cy="7816234"/>
          </a:xfrm>
          <a:prstGeom prst="rect">
            <a:avLst/>
          </a:prstGeom>
        </p:spPr>
        <p:txBody>
          <a:bodyPr anchor="t" rtlCol="false" tIns="0" lIns="0" bIns="0" rIns="0">
            <a:spAutoFit/>
          </a:bodyPr>
          <a:lstStyle/>
          <a:p>
            <a:pPr algn="ctr">
              <a:lnSpc>
                <a:spcPts val="4102"/>
              </a:lnSpc>
              <a:spcBef>
                <a:spcPct val="0"/>
              </a:spcBef>
            </a:pPr>
            <a:r>
              <a:rPr lang="en-US" sz="3179">
                <a:solidFill>
                  <a:srgbClr val="2D3091"/>
                </a:solidFill>
                <a:latin typeface="Martel Heavy"/>
              </a:rPr>
              <a:t>Production, Employment and Innovation</a:t>
            </a:r>
          </a:p>
          <a:p>
            <a:pPr algn="ctr">
              <a:lnSpc>
                <a:spcPts val="4618"/>
              </a:lnSpc>
              <a:spcBef>
                <a:spcPct val="0"/>
              </a:spcBef>
            </a:pPr>
          </a:p>
          <a:p>
            <a:pPr algn="just" marL="536181" indent="-268090" lvl="1">
              <a:lnSpc>
                <a:spcPts val="3203"/>
              </a:lnSpc>
              <a:buFont typeface="Arial"/>
              <a:buChar char="•"/>
            </a:pPr>
            <a:r>
              <a:rPr lang="en-US" sz="2483">
                <a:solidFill>
                  <a:srgbClr val="000000"/>
                </a:solidFill>
                <a:latin typeface="Martel Heavy"/>
              </a:rPr>
              <a:t>Policy will be adopted to spend at least one percent of the government's total capital budget on research, innovation and invention. </a:t>
            </a:r>
          </a:p>
          <a:p>
            <a:pPr algn="just">
              <a:lnSpc>
                <a:spcPts val="3203"/>
              </a:lnSpc>
            </a:pPr>
          </a:p>
          <a:p>
            <a:pPr algn="just" marL="536181" indent="-268090" lvl="1">
              <a:lnSpc>
                <a:spcPts val="3203"/>
              </a:lnSpc>
              <a:buFont typeface="Arial"/>
              <a:buChar char="•"/>
            </a:pPr>
            <a:r>
              <a:rPr lang="en-US" sz="2483">
                <a:solidFill>
                  <a:srgbClr val="000000"/>
                </a:solidFill>
                <a:latin typeface="Martel Heavy"/>
              </a:rPr>
              <a:t>Incubation center will be operated in Kathmandu to cultivate entrepreneurial thinking and culture and transform this thinking into businesses.</a:t>
            </a:r>
          </a:p>
          <a:p>
            <a:pPr algn="just">
              <a:lnSpc>
                <a:spcPts val="3203"/>
              </a:lnSpc>
            </a:pPr>
          </a:p>
          <a:p>
            <a:pPr algn="just" marL="536181" indent="-268090" lvl="1">
              <a:lnSpc>
                <a:spcPts val="3203"/>
              </a:lnSpc>
              <a:buFont typeface="Arial"/>
              <a:buChar char="•"/>
            </a:pPr>
            <a:r>
              <a:rPr lang="en-US" sz="2483">
                <a:solidFill>
                  <a:srgbClr val="000000"/>
                </a:solidFill>
                <a:latin typeface="Martel Heavy"/>
              </a:rPr>
              <a:t>Venture capital and private equity funds will be encouraged to invest in start-up businesses.</a:t>
            </a:r>
          </a:p>
          <a:p>
            <a:pPr algn="just" marL="536181" indent="-268090" lvl="1">
              <a:lnSpc>
                <a:spcPts val="3203"/>
              </a:lnSpc>
              <a:buFont typeface="Arial"/>
              <a:buChar char="•"/>
            </a:pPr>
          </a:p>
          <a:p>
            <a:pPr algn="ctr">
              <a:lnSpc>
                <a:spcPts val="3977"/>
              </a:lnSpc>
            </a:pPr>
          </a:p>
          <a:p>
            <a:pPr algn="ctr">
              <a:lnSpc>
                <a:spcPts val="3977"/>
              </a:lnSpc>
            </a:pPr>
            <a:r>
              <a:rPr lang="en-US" sz="3083">
                <a:solidFill>
                  <a:srgbClr val="2D3091"/>
                </a:solidFill>
                <a:latin typeface="Martel Heavy"/>
              </a:rPr>
              <a:t>Promotion of Internal and Foreign Investment</a:t>
            </a:r>
          </a:p>
          <a:p>
            <a:pPr algn="ctr">
              <a:lnSpc>
                <a:spcPts val="3977"/>
              </a:lnSpc>
            </a:pPr>
          </a:p>
          <a:p>
            <a:pPr algn="just" marL="536181" indent="-268090" lvl="1">
              <a:lnSpc>
                <a:spcPts val="3203"/>
              </a:lnSpc>
              <a:buFont typeface="Arial"/>
              <a:buChar char="•"/>
            </a:pPr>
            <a:r>
              <a:rPr lang="en-US" sz="2483">
                <a:solidFill>
                  <a:srgbClr val="000000"/>
                </a:solidFill>
                <a:latin typeface="Martel Heavy"/>
              </a:rPr>
              <a:t>No fees or charges will be levied on company registration and capital increment.</a:t>
            </a:r>
          </a:p>
          <a:p>
            <a:pPr algn="just">
              <a:lnSpc>
                <a:spcPts val="3203"/>
              </a:lnSpc>
            </a:pPr>
          </a:p>
          <a:p>
            <a:pPr algn="just" marL="536181" indent="-268090" lvl="1">
              <a:lnSpc>
                <a:spcPts val="3203"/>
              </a:lnSpc>
              <a:buFont typeface="Arial"/>
              <a:buChar char="•"/>
            </a:pPr>
            <a:r>
              <a:rPr lang="en-US" sz="2483">
                <a:solidFill>
                  <a:srgbClr val="000000"/>
                </a:solidFill>
                <a:latin typeface="Martel Heavy"/>
              </a:rPr>
              <a:t>‘Make in Nepal' and 'Made in Nepal' campaigns, promoted by the private sector, will be encouraged to promote and expand indigenous production. </a:t>
            </a:r>
          </a:p>
          <a:p>
            <a:pPr algn="just">
              <a:lnSpc>
                <a:spcPts val="3203"/>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6F4EF"/>
        </a:solidFill>
      </p:bgPr>
    </p:bg>
    <p:spTree>
      <p:nvGrpSpPr>
        <p:cNvPr id="1" name=""/>
        <p:cNvGrpSpPr/>
        <p:nvPr/>
      </p:nvGrpSpPr>
      <p:grpSpPr>
        <a:xfrm>
          <a:off x="0" y="0"/>
          <a:ext cx="0" cy="0"/>
          <a:chOff x="0" y="0"/>
          <a:chExt cx="0" cy="0"/>
        </a:xfrm>
      </p:grpSpPr>
      <p:sp>
        <p:nvSpPr>
          <p:cNvPr name="TextBox 2" id="2"/>
          <p:cNvSpPr txBox="true"/>
          <p:nvPr/>
        </p:nvSpPr>
        <p:spPr>
          <a:xfrm rot="0">
            <a:off x="654739" y="835862"/>
            <a:ext cx="16401389" cy="8929139"/>
          </a:xfrm>
          <a:prstGeom prst="rect">
            <a:avLst/>
          </a:prstGeom>
        </p:spPr>
        <p:txBody>
          <a:bodyPr anchor="t" rtlCol="false" tIns="0" lIns="0" bIns="0" rIns="0">
            <a:spAutoFit/>
          </a:bodyPr>
          <a:lstStyle/>
          <a:p>
            <a:pPr algn="ctr">
              <a:lnSpc>
                <a:spcPts val="4340"/>
              </a:lnSpc>
            </a:pPr>
            <a:r>
              <a:rPr lang="en-US" sz="3364">
                <a:solidFill>
                  <a:srgbClr val="2E3192"/>
                </a:solidFill>
                <a:latin typeface="Martel Heavy"/>
              </a:rPr>
              <a:t>Transformation of the Agricultural Sector</a:t>
            </a:r>
          </a:p>
          <a:p>
            <a:pPr algn="ctr">
              <a:lnSpc>
                <a:spcPts val="3308"/>
              </a:lnSpc>
            </a:pPr>
          </a:p>
          <a:p>
            <a:pPr algn="just" marL="553717" indent="-276859" lvl="1">
              <a:lnSpc>
                <a:spcPts val="3308"/>
              </a:lnSpc>
              <a:buFont typeface="Arial"/>
              <a:buChar char="•"/>
            </a:pPr>
            <a:r>
              <a:rPr lang="en-US" sz="2564">
                <a:solidFill>
                  <a:srgbClr val="000000"/>
                </a:solidFill>
                <a:latin typeface="Martel Heavy"/>
              </a:rPr>
              <a:t>Agricultural subsidies will be linked to production under the slogan 'Production in Place, Subsidy in Hand'. </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Prime Minister's Agriculture Modernization project will be implemented in 16 super zones and 177 zones.</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Efforts will be made to ensure the country's self-sufficiency in quality seed supply.  If farmers purchase high-quality and high-yielding seeds from producers, 50% of the cost will be subsidized through the relevant local level. </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Cultivation of traditional, natural, and nutritious indigenous food crops will be protected and expanded under the slogan "Let's be proud of Indigenous".</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Rs. 30 billion is allocated to provide subsidies to farmers for chemical fertilizers.</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 Availability of agricultural and livestock husbandry technicians at every local level will be ensured with the slogan "Technical services on spot, support to production".</a:t>
            </a:r>
          </a:p>
          <a:p>
            <a:pPr algn="just">
              <a:lnSpc>
                <a:spcPts val="3308"/>
              </a:lnSpc>
            </a:pPr>
          </a:p>
          <a:p>
            <a:pPr algn="just">
              <a:lnSpc>
                <a:spcPts val="3308"/>
              </a:lnSpc>
            </a:pP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6F4EF"/>
        </a:solidFill>
      </p:bgPr>
    </p:bg>
    <p:spTree>
      <p:nvGrpSpPr>
        <p:cNvPr id="1" name=""/>
        <p:cNvGrpSpPr/>
        <p:nvPr/>
      </p:nvGrpSpPr>
      <p:grpSpPr>
        <a:xfrm>
          <a:off x="0" y="0"/>
          <a:ext cx="0" cy="0"/>
          <a:chOff x="0" y="0"/>
          <a:chExt cx="0" cy="0"/>
        </a:xfrm>
      </p:grpSpPr>
      <p:sp>
        <p:nvSpPr>
          <p:cNvPr name="TextBox 2" id="2"/>
          <p:cNvSpPr txBox="true"/>
          <p:nvPr/>
        </p:nvSpPr>
        <p:spPr>
          <a:xfrm rot="0">
            <a:off x="461952" y="448414"/>
            <a:ext cx="16647865" cy="4190261"/>
          </a:xfrm>
          <a:prstGeom prst="rect">
            <a:avLst/>
          </a:prstGeom>
        </p:spPr>
        <p:txBody>
          <a:bodyPr anchor="t" rtlCol="false" tIns="0" lIns="0" bIns="0" rIns="0">
            <a:spAutoFit/>
          </a:bodyPr>
          <a:lstStyle/>
          <a:p>
            <a:pPr marL="553717" indent="-276859" lvl="1">
              <a:lnSpc>
                <a:spcPts val="3308"/>
              </a:lnSpc>
              <a:buFont typeface="Arial"/>
              <a:buChar char="•"/>
            </a:pPr>
            <a:r>
              <a:rPr lang="en-US" sz="2564">
                <a:solidFill>
                  <a:srgbClr val="000000"/>
                </a:solidFill>
                <a:latin typeface="Martel Heavy"/>
              </a:rPr>
              <a:t>"Youth Start-up Program" will be implemented in collaboration with local levels to attract youth and develop their entrepreneurial skills in agriculture and livestock business.</a:t>
            </a:r>
          </a:p>
          <a:p>
            <a:pPr>
              <a:lnSpc>
                <a:spcPts val="3308"/>
              </a:lnSpc>
            </a:pPr>
          </a:p>
          <a:p>
            <a:pPr marL="553717" indent="-276859" lvl="1">
              <a:lnSpc>
                <a:spcPts val="3308"/>
              </a:lnSpc>
              <a:buFont typeface="Arial"/>
              <a:buChar char="•"/>
            </a:pPr>
            <a:r>
              <a:rPr lang="en-US" sz="2564">
                <a:solidFill>
                  <a:srgbClr val="000000"/>
                </a:solidFill>
                <a:latin typeface="Martel Heavy"/>
              </a:rPr>
              <a:t>Land pooling will be encouraged for agricultural farming, and legal frameworks will be developed for contract farming. </a:t>
            </a:r>
          </a:p>
          <a:p>
            <a:pPr>
              <a:lnSpc>
                <a:spcPts val="3308"/>
              </a:lnSpc>
            </a:pPr>
          </a:p>
          <a:p>
            <a:pPr marL="553717" indent="-276859" lvl="1">
              <a:lnSpc>
                <a:spcPts val="3308"/>
              </a:lnSpc>
              <a:buFont typeface="Arial"/>
              <a:buChar char="•"/>
            </a:pPr>
            <a:r>
              <a:rPr lang="en-US" sz="2564">
                <a:solidFill>
                  <a:srgbClr val="000000"/>
                </a:solidFill>
                <a:latin typeface="Martel Heavy"/>
              </a:rPr>
              <a:t>Barren lands will be utilized for contract and collective farming by developing standards in coordination with local levels. </a:t>
            </a:r>
          </a:p>
          <a:p>
            <a:pPr>
              <a:lnSpc>
                <a:spcPts val="3308"/>
              </a:lnSpc>
            </a:pPr>
          </a:p>
          <a:p>
            <a:pPr marL="553717" indent="-276859" lvl="1">
              <a:lnSpc>
                <a:spcPts val="3308"/>
              </a:lnSpc>
              <a:buFont typeface="Arial"/>
              <a:buChar char="•"/>
            </a:pPr>
            <a:r>
              <a:rPr lang="en-US" sz="2564">
                <a:solidFill>
                  <a:srgbClr val="000000"/>
                </a:solidFill>
                <a:latin typeface="Martel Heavy"/>
              </a:rPr>
              <a:t>Feasibility studies will be conducted for the cultivation of cannabis for medicinal purposes.</a:t>
            </a:r>
          </a:p>
        </p:txBody>
      </p:sp>
      <p:sp>
        <p:nvSpPr>
          <p:cNvPr name="TextBox 3" id="3"/>
          <p:cNvSpPr txBox="true"/>
          <p:nvPr/>
        </p:nvSpPr>
        <p:spPr>
          <a:xfrm rot="0">
            <a:off x="461952" y="4991100"/>
            <a:ext cx="16647865" cy="2577678"/>
          </a:xfrm>
          <a:prstGeom prst="rect">
            <a:avLst/>
          </a:prstGeom>
        </p:spPr>
        <p:txBody>
          <a:bodyPr anchor="t" rtlCol="false" tIns="0" lIns="0" bIns="0" rIns="0">
            <a:spAutoFit/>
          </a:bodyPr>
          <a:lstStyle/>
          <a:p>
            <a:pPr algn="just">
              <a:lnSpc>
                <a:spcPts val="3953"/>
              </a:lnSpc>
            </a:pPr>
            <a:r>
              <a:rPr lang="en-US" sz="3064">
                <a:solidFill>
                  <a:srgbClr val="2E3192"/>
                </a:solidFill>
                <a:latin typeface="Martel Heavy"/>
              </a:rPr>
              <a:t>                                                                         </a:t>
            </a:r>
            <a:r>
              <a:rPr lang="en-US" sz="3064">
                <a:solidFill>
                  <a:srgbClr val="2E3192"/>
                </a:solidFill>
                <a:latin typeface="Martel Heavy"/>
              </a:rPr>
              <a:t>Industrial Development</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Export Promotion and Trade Facilitation</a:t>
            </a:r>
          </a:p>
          <a:p>
            <a:pPr algn="just">
              <a:lnSpc>
                <a:spcPts val="3308"/>
              </a:lnSpc>
            </a:pPr>
          </a:p>
          <a:p>
            <a:pPr algn="just" marL="553717" indent="-276859" lvl="1">
              <a:lnSpc>
                <a:spcPts val="3308"/>
              </a:lnSpc>
              <a:buFont typeface="Arial"/>
              <a:buChar char="•"/>
            </a:pPr>
            <a:r>
              <a:rPr lang="en-US" sz="2564">
                <a:solidFill>
                  <a:srgbClr val="000000"/>
                </a:solidFill>
                <a:latin typeface="Martel Heavy"/>
              </a:rPr>
              <a:t>Necessary facilitation will be provided to export mineral water and processed water from the Himalayan region of Nepal by branding it as  "Water from the Himalaya”.</a:t>
            </a:r>
          </a:p>
        </p:txBody>
      </p:sp>
      <p:sp>
        <p:nvSpPr>
          <p:cNvPr name="TextBox 4" id="4"/>
          <p:cNvSpPr txBox="true"/>
          <p:nvPr/>
        </p:nvSpPr>
        <p:spPr>
          <a:xfrm rot="0">
            <a:off x="461952" y="7913042"/>
            <a:ext cx="16647865" cy="1806382"/>
          </a:xfrm>
          <a:prstGeom prst="rect">
            <a:avLst/>
          </a:prstGeom>
        </p:spPr>
        <p:txBody>
          <a:bodyPr anchor="t" rtlCol="false" tIns="0" lIns="0" bIns="0" rIns="0">
            <a:spAutoFit/>
          </a:bodyPr>
          <a:lstStyle/>
          <a:p>
            <a:pPr algn="ctr">
              <a:lnSpc>
                <a:spcPts val="3863"/>
              </a:lnSpc>
              <a:spcBef>
                <a:spcPct val="0"/>
              </a:spcBef>
            </a:pPr>
            <a:r>
              <a:rPr lang="en-US" sz="2994">
                <a:solidFill>
                  <a:srgbClr val="2D3091"/>
                </a:solidFill>
                <a:latin typeface="Martel Heavy"/>
              </a:rPr>
              <a:t>Labour and Employment</a:t>
            </a:r>
          </a:p>
          <a:p>
            <a:pPr algn="ctr">
              <a:lnSpc>
                <a:spcPts val="3863"/>
              </a:lnSpc>
              <a:spcBef>
                <a:spcPct val="0"/>
              </a:spcBef>
            </a:pPr>
          </a:p>
          <a:p>
            <a:pPr algn="just" marL="560192" indent="-280096" lvl="1">
              <a:lnSpc>
                <a:spcPts val="3347"/>
              </a:lnSpc>
              <a:buFont typeface="Arial"/>
              <a:buChar char="•"/>
            </a:pPr>
            <a:r>
              <a:rPr lang="en-US" sz="2594">
                <a:solidFill>
                  <a:srgbClr val="000000"/>
                </a:solidFill>
                <a:latin typeface="Martel Heavy"/>
              </a:rPr>
              <a:t>Programs will be implemented to develop entrepreneurship and provide employment opportunities for returnee migrant workers under the slogan "Rest of the Life in homeland".</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6F4EF"/>
        </a:solidFill>
      </p:bgPr>
    </p:bg>
    <p:spTree>
      <p:nvGrpSpPr>
        <p:cNvPr id="1" name=""/>
        <p:cNvGrpSpPr/>
        <p:nvPr/>
      </p:nvGrpSpPr>
      <p:grpSpPr>
        <a:xfrm>
          <a:off x="0" y="0"/>
          <a:ext cx="0" cy="0"/>
          <a:chOff x="0" y="0"/>
          <a:chExt cx="0" cy="0"/>
        </a:xfrm>
      </p:grpSpPr>
      <p:sp>
        <p:nvSpPr>
          <p:cNvPr name="TextBox 2" id="2"/>
          <p:cNvSpPr txBox="true"/>
          <p:nvPr/>
        </p:nvSpPr>
        <p:spPr>
          <a:xfrm rot="0">
            <a:off x="351963" y="853533"/>
            <a:ext cx="16907337" cy="8213868"/>
          </a:xfrm>
          <a:prstGeom prst="rect">
            <a:avLst/>
          </a:prstGeom>
        </p:spPr>
        <p:txBody>
          <a:bodyPr anchor="t" rtlCol="false" tIns="0" lIns="0" bIns="0" rIns="0">
            <a:spAutoFit/>
          </a:bodyPr>
          <a:lstStyle/>
          <a:p>
            <a:pPr algn="ctr">
              <a:lnSpc>
                <a:spcPts val="3988"/>
              </a:lnSpc>
            </a:pPr>
          </a:p>
          <a:p>
            <a:pPr algn="ctr">
              <a:lnSpc>
                <a:spcPts val="3988"/>
              </a:lnSpc>
              <a:spcBef>
                <a:spcPct val="0"/>
              </a:spcBef>
            </a:pPr>
            <a:r>
              <a:rPr lang="en-US" sz="3091">
                <a:solidFill>
                  <a:srgbClr val="2E3192"/>
                </a:solidFill>
                <a:latin typeface="Martel Heavy"/>
              </a:rPr>
              <a:t>Culture, Tourism, and Civil Aviation</a:t>
            </a:r>
          </a:p>
          <a:p>
            <a:pPr algn="just" marL="540988" indent="-270494" lvl="1">
              <a:lnSpc>
                <a:spcPts val="3232"/>
              </a:lnSpc>
              <a:buFont typeface="Arial"/>
              <a:buChar char="•"/>
            </a:pPr>
            <a:r>
              <a:rPr lang="en-US" sz="2505">
                <a:solidFill>
                  <a:srgbClr val="000000"/>
                </a:solidFill>
                <a:latin typeface="Martel Heavy"/>
              </a:rPr>
              <a:t>Years 2023-2032 will be celebrated as the Decade of Tourism, aiming to improve the quality of tourist services.</a:t>
            </a:r>
          </a:p>
          <a:p>
            <a:pPr algn="just">
              <a:lnSpc>
                <a:spcPts val="3232"/>
              </a:lnSpc>
            </a:pPr>
          </a:p>
          <a:p>
            <a:pPr algn="just" marL="540988" indent="-270494" lvl="1">
              <a:lnSpc>
                <a:spcPts val="3232"/>
              </a:lnSpc>
              <a:spcBef>
                <a:spcPct val="0"/>
              </a:spcBef>
              <a:buFont typeface="Arial"/>
              <a:buChar char="•"/>
            </a:pPr>
            <a:r>
              <a:rPr lang="en-US" sz="2505">
                <a:solidFill>
                  <a:srgbClr val="000000"/>
                </a:solidFill>
                <a:latin typeface="Martel Heavy"/>
              </a:rPr>
              <a:t>A campaign with the slogan "Visit Nepal, Know Nepal" will be conducted to promote domestic tourism.</a:t>
            </a:r>
          </a:p>
          <a:p>
            <a:pPr algn="ctr">
              <a:lnSpc>
                <a:spcPts val="3862"/>
              </a:lnSpc>
              <a:spcBef>
                <a:spcPct val="0"/>
              </a:spcBef>
            </a:pPr>
          </a:p>
          <a:p>
            <a:pPr algn="ctr">
              <a:lnSpc>
                <a:spcPts val="3991"/>
              </a:lnSpc>
              <a:spcBef>
                <a:spcPct val="0"/>
              </a:spcBef>
            </a:pPr>
            <a:r>
              <a:rPr lang="en-US" sz="3094">
                <a:solidFill>
                  <a:srgbClr val="2D3091"/>
                </a:solidFill>
                <a:latin typeface="Martel Heavy"/>
              </a:rPr>
              <a:t>Ministry of Health and Population</a:t>
            </a:r>
          </a:p>
          <a:p>
            <a:pPr algn="ctr">
              <a:lnSpc>
                <a:spcPts val="3862"/>
              </a:lnSpc>
              <a:spcBef>
                <a:spcPct val="0"/>
              </a:spcBef>
            </a:pPr>
          </a:p>
          <a:p>
            <a:pPr algn="just" marL="538507" indent="-269254" lvl="1">
              <a:lnSpc>
                <a:spcPts val="3217"/>
              </a:lnSpc>
              <a:spcBef>
                <a:spcPct val="0"/>
              </a:spcBef>
              <a:buFont typeface="Arial"/>
              <a:buChar char="•"/>
            </a:pPr>
            <a:r>
              <a:rPr lang="en-US" sz="2494">
                <a:solidFill>
                  <a:srgbClr val="000000"/>
                </a:solidFill>
                <a:latin typeface="Martel Heavy"/>
              </a:rPr>
              <a:t>Basic health services will be made accessible and of high quality with the slogan "Quality Health Care: Citizens' Right."</a:t>
            </a:r>
          </a:p>
          <a:p>
            <a:pPr algn="just">
              <a:lnSpc>
                <a:spcPts val="3217"/>
              </a:lnSpc>
              <a:spcBef>
                <a:spcPct val="0"/>
              </a:spcBef>
            </a:pPr>
          </a:p>
          <a:p>
            <a:pPr algn="just" marL="538507" indent="-269254" lvl="1">
              <a:lnSpc>
                <a:spcPts val="3217"/>
              </a:lnSpc>
              <a:spcBef>
                <a:spcPct val="0"/>
              </a:spcBef>
              <a:buFont typeface="Arial"/>
              <a:buChar char="•"/>
            </a:pPr>
            <a:r>
              <a:rPr lang="en-US" sz="2494">
                <a:solidFill>
                  <a:srgbClr val="000000"/>
                </a:solidFill>
                <a:latin typeface="Martel Heavy"/>
              </a:rPr>
              <a:t>Free early detection and treatment services for cervical and breast cancer in women will be gradually expanded.</a:t>
            </a:r>
          </a:p>
          <a:p>
            <a:pPr algn="just">
              <a:lnSpc>
                <a:spcPts val="3217"/>
              </a:lnSpc>
              <a:spcBef>
                <a:spcPct val="0"/>
              </a:spcBef>
            </a:pPr>
          </a:p>
          <a:p>
            <a:pPr algn="just" marL="538507" indent="-269254" lvl="1">
              <a:lnSpc>
                <a:spcPts val="3217"/>
              </a:lnSpc>
              <a:spcBef>
                <a:spcPct val="0"/>
              </a:spcBef>
              <a:buFont typeface="Arial"/>
              <a:buChar char="•"/>
            </a:pPr>
            <a:r>
              <a:rPr lang="en-US" sz="2494">
                <a:solidFill>
                  <a:srgbClr val="000000"/>
                </a:solidFill>
                <a:latin typeface="Martel Heavy"/>
              </a:rPr>
              <a:t>Budget allocated for the implementation of "One doctor/health worker-One health institution" program to encourage doctors and health workers in all government federal hospitals.</a:t>
            </a:r>
          </a:p>
          <a:p>
            <a:pPr algn="ctr">
              <a:lnSpc>
                <a:spcPts val="3862"/>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6F4EF"/>
        </a:solidFill>
      </p:bgPr>
    </p:bg>
    <p:spTree>
      <p:nvGrpSpPr>
        <p:cNvPr id="1" name=""/>
        <p:cNvGrpSpPr/>
        <p:nvPr/>
      </p:nvGrpSpPr>
      <p:grpSpPr>
        <a:xfrm>
          <a:off x="0" y="0"/>
          <a:ext cx="0" cy="0"/>
          <a:chOff x="0" y="0"/>
          <a:chExt cx="0" cy="0"/>
        </a:xfrm>
      </p:grpSpPr>
      <p:sp>
        <p:nvSpPr>
          <p:cNvPr name="TextBox 2" id="2"/>
          <p:cNvSpPr txBox="true"/>
          <p:nvPr/>
        </p:nvSpPr>
        <p:spPr>
          <a:xfrm rot="0">
            <a:off x="461952" y="646493"/>
            <a:ext cx="16973330" cy="9264259"/>
          </a:xfrm>
          <a:prstGeom prst="rect">
            <a:avLst/>
          </a:prstGeom>
        </p:spPr>
        <p:txBody>
          <a:bodyPr anchor="t" rtlCol="false" tIns="0" lIns="0" bIns="0" rIns="0">
            <a:spAutoFit/>
          </a:bodyPr>
          <a:lstStyle/>
          <a:p>
            <a:pPr algn="ctr">
              <a:lnSpc>
                <a:spcPts val="3936"/>
              </a:lnSpc>
              <a:spcBef>
                <a:spcPct val="0"/>
              </a:spcBef>
            </a:pPr>
            <a:r>
              <a:rPr lang="en-US" sz="3051">
                <a:solidFill>
                  <a:srgbClr val="2E3192"/>
                </a:solidFill>
                <a:latin typeface="Martel Heavy"/>
              </a:rPr>
              <a:t>Ministry of Education, Science and Technology</a:t>
            </a:r>
          </a:p>
          <a:p>
            <a:pPr algn="ctr">
              <a:lnSpc>
                <a:spcPts val="3189"/>
              </a:lnSpc>
              <a:spcBef>
                <a:spcPct val="0"/>
              </a:spcBef>
            </a:pPr>
          </a:p>
          <a:p>
            <a:pPr algn="just" marL="555464" indent="-277732" lvl="1">
              <a:lnSpc>
                <a:spcPts val="3318"/>
              </a:lnSpc>
              <a:buFont typeface="Arial"/>
              <a:buChar char="•"/>
            </a:pPr>
            <a:r>
              <a:rPr lang="en-US" sz="2572">
                <a:solidFill>
                  <a:srgbClr val="000000"/>
                </a:solidFill>
                <a:latin typeface="Martel Heavy"/>
              </a:rPr>
              <a:t>Budget allocated to continue the distribution of free sanitary pads for girl students at the school level. </a:t>
            </a:r>
          </a:p>
          <a:p>
            <a:pPr algn="just">
              <a:lnSpc>
                <a:spcPts val="3318"/>
              </a:lnSpc>
            </a:pPr>
          </a:p>
          <a:p>
            <a:pPr algn="just" marL="555464" indent="-277732" lvl="1">
              <a:lnSpc>
                <a:spcPts val="3318"/>
              </a:lnSpc>
              <a:buFont typeface="Arial"/>
              <a:buChar char="•"/>
            </a:pPr>
            <a:r>
              <a:rPr lang="en-US" sz="2572">
                <a:solidFill>
                  <a:srgbClr val="000000"/>
                </a:solidFill>
                <a:latin typeface="Martel Heavy"/>
              </a:rPr>
              <a:t>Allocated budget to provide applied agricultural learning by expanding the program that aims to bring, teach, and retain children in school.</a:t>
            </a:r>
          </a:p>
          <a:p>
            <a:pPr algn="just">
              <a:lnSpc>
                <a:spcPts val="3318"/>
              </a:lnSpc>
            </a:pPr>
          </a:p>
          <a:p>
            <a:pPr algn="just" marL="555464" indent="-277732" lvl="1">
              <a:lnSpc>
                <a:spcPts val="3318"/>
              </a:lnSpc>
              <a:buFont typeface="Arial"/>
              <a:buChar char="•"/>
            </a:pPr>
            <a:r>
              <a:rPr lang="en-US" sz="2572">
                <a:solidFill>
                  <a:srgbClr val="000000"/>
                </a:solidFill>
                <a:latin typeface="Martel Heavy"/>
              </a:rPr>
              <a:t>Traditional education systems such as Gurukul, Madarasa, and Gumba, which are not affiliated with the formal education system, will be integrated into the formal education system. </a:t>
            </a:r>
          </a:p>
          <a:p>
            <a:pPr algn="just">
              <a:lnSpc>
                <a:spcPts val="3318"/>
              </a:lnSpc>
            </a:pPr>
          </a:p>
          <a:p>
            <a:pPr algn="just" marL="555464" indent="-277732" lvl="1">
              <a:lnSpc>
                <a:spcPts val="3318"/>
              </a:lnSpc>
              <a:buFont typeface="Arial"/>
              <a:buChar char="•"/>
            </a:pPr>
            <a:r>
              <a:rPr lang="en-US" sz="2572">
                <a:solidFill>
                  <a:srgbClr val="000000"/>
                </a:solidFill>
                <a:latin typeface="Martel Heavy"/>
              </a:rPr>
              <a:t>Sign language and braille textbooks will be provided free of charge.</a:t>
            </a:r>
          </a:p>
          <a:p>
            <a:pPr algn="just">
              <a:lnSpc>
                <a:spcPts val="3318"/>
              </a:lnSpc>
            </a:pPr>
          </a:p>
          <a:p>
            <a:pPr algn="just" marL="555464" indent="-277732" lvl="1">
              <a:lnSpc>
                <a:spcPts val="3318"/>
              </a:lnSpc>
              <a:buFont typeface="Arial"/>
              <a:buChar char="•"/>
            </a:pPr>
            <a:r>
              <a:rPr lang="en-US" sz="2572">
                <a:solidFill>
                  <a:srgbClr val="000000"/>
                </a:solidFill>
                <a:latin typeface="Martel Heavy"/>
              </a:rPr>
              <a:t>Local levels will be encouraged to select the head teacher through open competition.</a:t>
            </a:r>
          </a:p>
          <a:p>
            <a:pPr algn="just">
              <a:lnSpc>
                <a:spcPts val="3318"/>
              </a:lnSpc>
            </a:pPr>
          </a:p>
          <a:p>
            <a:pPr algn="just" marL="555464" indent="-277732" lvl="1">
              <a:lnSpc>
                <a:spcPts val="3318"/>
              </a:lnSpc>
              <a:buFont typeface="Arial"/>
              <a:buChar char="•"/>
            </a:pPr>
            <a:r>
              <a:rPr lang="en-US" sz="2572">
                <a:solidFill>
                  <a:srgbClr val="000000"/>
                </a:solidFill>
                <a:latin typeface="Martel Heavy"/>
              </a:rPr>
              <a:t>Free textbooks will be provided to all students in public schools, and syllabus and electronic copies of textbooks will be made available in schools before the beginning of the academic year.</a:t>
            </a:r>
          </a:p>
          <a:p>
            <a:pPr algn="just">
              <a:lnSpc>
                <a:spcPts val="3318"/>
              </a:lnSpc>
            </a:pPr>
          </a:p>
          <a:p>
            <a:pPr algn="just" marL="555464" indent="-277732" lvl="1">
              <a:lnSpc>
                <a:spcPts val="3318"/>
              </a:lnSpc>
              <a:buFont typeface="Arial"/>
              <a:buChar char="•"/>
            </a:pPr>
            <a:r>
              <a:rPr lang="en-US" sz="2572">
                <a:solidFill>
                  <a:srgbClr val="000000"/>
                </a:solidFill>
                <a:latin typeface="Martel Heavy"/>
              </a:rPr>
              <a:t>Access to technical and vocational education will be expanded at all local levels.</a:t>
            </a:r>
          </a:p>
          <a:p>
            <a:pPr algn="just">
              <a:lnSpc>
                <a:spcPts val="3318"/>
              </a:lnSpc>
            </a:pPr>
          </a:p>
          <a:p>
            <a:pPr algn="just" marL="555464" indent="-277732" lvl="1">
              <a:lnSpc>
                <a:spcPts val="3318"/>
              </a:lnSpc>
              <a:buFont typeface="Arial"/>
              <a:buChar char="•"/>
            </a:pPr>
            <a:r>
              <a:rPr lang="en-US" sz="2572">
                <a:solidFill>
                  <a:srgbClr val="000000"/>
                </a:solidFill>
                <a:latin typeface="Martel Heavy"/>
              </a:rPr>
              <a:t>Madan Bhandari Science and Technology University and Yogmaya Ayurvedic University will be established and operated.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DAFo-coUBLU</dc:identifier>
  <dcterms:modified xsi:type="dcterms:W3CDTF">2011-08-01T06:04:30Z</dcterms:modified>
  <cp:revision>1</cp:revision>
  <dc:title>Pitch Deck</dc:title>
</cp:coreProperties>
</file>